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94" r:id="rId2"/>
    <p:sldId id="257" r:id="rId3"/>
    <p:sldId id="300" r:id="rId4"/>
    <p:sldId id="288" r:id="rId5"/>
    <p:sldId id="295" r:id="rId6"/>
    <p:sldId id="301" r:id="rId7"/>
    <p:sldId id="296" r:id="rId8"/>
    <p:sldId id="297" r:id="rId9"/>
    <p:sldId id="298" r:id="rId10"/>
    <p:sldId id="302" r:id="rId11"/>
    <p:sldId id="305" r:id="rId12"/>
    <p:sldId id="306" r:id="rId13"/>
    <p:sldId id="303" r:id="rId14"/>
    <p:sldId id="299" r:id="rId15"/>
    <p:sldId id="304" r:id="rId16"/>
    <p:sldId id="28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cDonald, Jessica" initials="MJ" lastIdx="2" clrIdx="0">
    <p:extLst>
      <p:ext uri="{19B8F6BF-5375-455C-9EA6-DF929625EA0E}">
        <p15:presenceInfo xmlns:p15="http://schemas.microsoft.com/office/powerpoint/2012/main" userId="S-1-5-21-264025625-3038107204-4110590790-1317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56565"/>
    <a:srgbClr val="4B4B4B"/>
    <a:srgbClr val="00AEEF"/>
    <a:srgbClr val="006BB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219" autoAdjust="0"/>
    <p:restoredTop sz="82588" autoAdjust="0"/>
  </p:normalViewPr>
  <p:slideViewPr>
    <p:cSldViewPr snapToGrid="0" snapToObjects="1">
      <p:cViewPr varScale="1">
        <p:scale>
          <a:sx n="61" d="100"/>
          <a:sy n="61" d="100"/>
        </p:scale>
        <p:origin x="1872"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84991F-55F8-4174-AE3B-F175FEC4D9F8}" type="datetimeFigureOut">
              <a:rPr lang="en-US" smtClean="0"/>
              <a:t>5/22/2015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6F4B22-2F73-4165-BD48-465A0C0CC229}" type="slidenum">
              <a:rPr lang="en-US" smtClean="0"/>
              <a:t>‹#›</a:t>
            </a:fld>
            <a:endParaRPr lang="en-US"/>
          </a:p>
        </p:txBody>
      </p:sp>
    </p:spTree>
    <p:extLst>
      <p:ext uri="{BB962C8B-B14F-4D97-AF65-F5344CB8AC3E}">
        <p14:creationId xmlns:p14="http://schemas.microsoft.com/office/powerpoint/2010/main" val="10378255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a:t>
            </a:r>
            <a:r>
              <a:rPr lang="en-US" baseline="0" dirty="0" smtClean="0"/>
              <a:t> #3: Notifications can </a:t>
            </a:r>
            <a:r>
              <a:rPr lang="en-US" b="1" baseline="0" dirty="0" smtClean="0"/>
              <a:t>only</a:t>
            </a:r>
            <a:r>
              <a:rPr lang="en-US" baseline="0" dirty="0" smtClean="0"/>
              <a:t> be submitted by QP/Engineer i.e. not property owner.</a:t>
            </a:r>
          </a:p>
          <a:p>
            <a:endParaRPr lang="en-US" dirty="0" smtClean="0"/>
          </a:p>
          <a:p>
            <a:r>
              <a:rPr lang="en-US" dirty="0" smtClean="0"/>
              <a:t>Note</a:t>
            </a:r>
            <a:r>
              <a:rPr lang="en-US" baseline="0" dirty="0" smtClean="0"/>
              <a:t> #7. COI requirement for occupancy permit is up to the individual municipality to enforce under MGA or local Municipal by-laws. NSE recommends that the COI be required before the municipality issues the occupancy permit to confirm (via the QP/professional engineer) that the system was installed according to the requirements under the onsite regulations.</a:t>
            </a:r>
            <a:endParaRPr lang="en-US" dirty="0"/>
          </a:p>
        </p:txBody>
      </p:sp>
      <p:sp>
        <p:nvSpPr>
          <p:cNvPr id="4" name="Slide Number Placeholder 3"/>
          <p:cNvSpPr>
            <a:spLocks noGrp="1"/>
          </p:cNvSpPr>
          <p:nvPr>
            <p:ph type="sldNum" sz="quarter" idx="10"/>
          </p:nvPr>
        </p:nvSpPr>
        <p:spPr/>
        <p:txBody>
          <a:bodyPr/>
          <a:lstStyle/>
          <a:p>
            <a:fld id="{636F4B22-2F73-4165-BD48-465A0C0CC229}" type="slidenum">
              <a:rPr lang="en-US" smtClean="0"/>
              <a:t>5</a:t>
            </a:fld>
            <a:endParaRPr lang="en-US"/>
          </a:p>
        </p:txBody>
      </p:sp>
    </p:spTree>
    <p:extLst>
      <p:ext uri="{BB962C8B-B14F-4D97-AF65-F5344CB8AC3E}">
        <p14:creationId xmlns:p14="http://schemas.microsoft.com/office/powerpoint/2010/main" val="27512753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re #1: Should QP2s be restricted to a</a:t>
            </a:r>
            <a:r>
              <a:rPr lang="en-US" baseline="0" dirty="0" smtClean="0"/>
              <a:t> maximum number of lots? Example 1 to 5 or 1 to 10?</a:t>
            </a:r>
          </a:p>
          <a:p>
            <a:endParaRPr lang="en-US" baseline="0" dirty="0" smtClean="0"/>
          </a:p>
        </p:txBody>
      </p:sp>
      <p:sp>
        <p:nvSpPr>
          <p:cNvPr id="4" name="Slide Number Placeholder 3"/>
          <p:cNvSpPr>
            <a:spLocks noGrp="1"/>
          </p:cNvSpPr>
          <p:nvPr>
            <p:ph type="sldNum" sz="quarter" idx="10"/>
          </p:nvPr>
        </p:nvSpPr>
        <p:spPr/>
        <p:txBody>
          <a:bodyPr/>
          <a:lstStyle/>
          <a:p>
            <a:fld id="{636F4B22-2F73-4165-BD48-465A0C0CC229}" type="slidenum">
              <a:rPr lang="en-US" smtClean="0"/>
              <a:t>14</a:t>
            </a:fld>
            <a:endParaRPr lang="en-US"/>
          </a:p>
        </p:txBody>
      </p:sp>
    </p:spTree>
    <p:extLst>
      <p:ext uri="{BB962C8B-B14F-4D97-AF65-F5344CB8AC3E}">
        <p14:creationId xmlns:p14="http://schemas.microsoft.com/office/powerpoint/2010/main" val="39460907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0910"/>
            <a:ext cx="9216000" cy="6912000"/>
          </a:xfrm>
          <a:prstGeom prst="rect">
            <a:avLst/>
          </a:prstGeom>
        </p:spPr>
      </p:pic>
      <p:sp>
        <p:nvSpPr>
          <p:cNvPr id="6" name="Title 1"/>
          <p:cNvSpPr>
            <a:spLocks noGrp="1"/>
          </p:cNvSpPr>
          <p:nvPr>
            <p:ph type="ctrTitle" hasCustomPrompt="1"/>
          </p:nvPr>
        </p:nvSpPr>
        <p:spPr>
          <a:xfrm>
            <a:off x="494356" y="2148880"/>
            <a:ext cx="8470132" cy="1136103"/>
          </a:xfrm>
          <a:prstGeom prst="rect">
            <a:avLst/>
          </a:prstGeom>
        </p:spPr>
        <p:txBody>
          <a:bodyPr/>
          <a:lstStyle>
            <a:lvl1pPr algn="l">
              <a:defRPr sz="8000" b="0" i="0" baseline="0">
                <a:solidFill>
                  <a:srgbClr val="006BB6"/>
                </a:solidFill>
                <a:latin typeface="Calibri Light"/>
                <a:cs typeface="Calibri Light"/>
              </a:defRPr>
            </a:lvl1pPr>
          </a:lstStyle>
          <a:p>
            <a:r>
              <a:rPr lang="en-US" dirty="0" smtClean="0"/>
              <a:t>Title in Calibri Light</a:t>
            </a:r>
            <a:endParaRPr lang="en-US" dirty="0"/>
          </a:p>
        </p:txBody>
      </p:sp>
      <p:sp>
        <p:nvSpPr>
          <p:cNvPr id="7" name="Subtitle 2"/>
          <p:cNvSpPr>
            <a:spLocks noGrp="1"/>
          </p:cNvSpPr>
          <p:nvPr>
            <p:ph type="subTitle" idx="1" hasCustomPrompt="1"/>
          </p:nvPr>
        </p:nvSpPr>
        <p:spPr>
          <a:xfrm>
            <a:off x="1047720" y="3334999"/>
            <a:ext cx="4219211" cy="650252"/>
          </a:xfrm>
          <a:prstGeom prst="rect">
            <a:avLst/>
          </a:prstGeom>
        </p:spPr>
        <p:txBody>
          <a:bodyPr/>
          <a:lstStyle>
            <a:lvl1pPr marL="0" indent="0" algn="l">
              <a:buNone/>
              <a:defRPr sz="3000" b="0" i="0">
                <a:solidFill>
                  <a:srgbClr val="00AEEF"/>
                </a:solidFill>
                <a:latin typeface="Calibri Light"/>
                <a:cs typeface="Calibri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Subtitle in Calibri Light</a:t>
            </a:r>
            <a:endParaRPr lang="en-US" dirty="0"/>
          </a:p>
        </p:txBody>
      </p:sp>
    </p:spTree>
    <p:extLst>
      <p:ext uri="{BB962C8B-B14F-4D97-AF65-F5344CB8AC3E}">
        <p14:creationId xmlns:p14="http://schemas.microsoft.com/office/powerpoint/2010/main" val="3292226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vert="horz"/>
          <a:lstStyle>
            <a:lvl1pPr algn="l">
              <a:defRPr sz="6000" kern="1200">
                <a:solidFill>
                  <a:srgbClr val="00AEEF"/>
                </a:solidFill>
                <a:latin typeface="Calibri Light"/>
              </a:defRPr>
            </a:lvl1pPr>
          </a:lstStyle>
          <a:p>
            <a:r>
              <a:rPr lang="en-US" dirty="0" smtClean="0"/>
              <a:t>Title in Calibri Light</a:t>
            </a:r>
            <a:endParaRPr lang="en-US" dirty="0"/>
          </a:p>
        </p:txBody>
      </p:sp>
      <p:sp>
        <p:nvSpPr>
          <p:cNvPr id="5" name="Text Placeholder 4"/>
          <p:cNvSpPr>
            <a:spLocks noGrp="1"/>
          </p:cNvSpPr>
          <p:nvPr>
            <p:ph type="body" sz="quarter" idx="10" hasCustomPrompt="1"/>
          </p:nvPr>
        </p:nvSpPr>
        <p:spPr>
          <a:xfrm>
            <a:off x="457200" y="1609100"/>
            <a:ext cx="8229600" cy="4232275"/>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2400" b="0" i="0" normalizeH="0" baseline="0">
                <a:solidFill>
                  <a:srgbClr val="006BB6"/>
                </a:solidFill>
                <a:latin typeface="Calibri"/>
                <a:cs typeface="Calibri"/>
              </a:defRPr>
            </a:lvl1pPr>
          </a:lstStyle>
          <a:p>
            <a:pPr lvl="0"/>
            <a:r>
              <a:rPr lang="en-US" dirty="0" smtClean="0"/>
              <a:t>Subtitle in Calibri Regular, dark blue.</a:t>
            </a:r>
          </a:p>
          <a:p>
            <a:pPr lvl="0"/>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Body text in Calibri Light, black.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Lorem</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ipsum</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qui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consectas</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est</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voles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ventibus</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volore</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nestrumqui</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dolore</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nam</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es</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sitio</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volupta</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pel</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etur</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ut</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dolluptae</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Nequam</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qui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totatem</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posapictur</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aut</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utas</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dicae</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volorer</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sperovi</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ducius</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a:t>
            </a:r>
            <a:endParaRPr lang="en-US" dirty="0" smtClean="0"/>
          </a:p>
          <a:p>
            <a:pPr lvl="0"/>
            <a:endPar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lang="en-US" dirty="0"/>
          </a:p>
        </p:txBody>
      </p:sp>
    </p:spTree>
    <p:extLst>
      <p:ext uri="{BB962C8B-B14F-4D97-AF65-F5344CB8AC3E}">
        <p14:creationId xmlns:p14="http://schemas.microsoft.com/office/powerpoint/2010/main" val="313819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vert="horz"/>
          <a:lstStyle>
            <a:lvl1pPr algn="l">
              <a:defRPr sz="6000" b="0" i="0">
                <a:solidFill>
                  <a:srgbClr val="00AEEF"/>
                </a:solidFill>
                <a:latin typeface="Calibri Light"/>
                <a:cs typeface="Calibri Light"/>
              </a:defRPr>
            </a:lvl1pPr>
          </a:lstStyle>
          <a:p>
            <a:r>
              <a:rPr lang="en-US" dirty="0" smtClean="0"/>
              <a:t>Title in Calibri Light</a:t>
            </a:r>
            <a:endParaRPr lang="en-US" dirty="0"/>
          </a:p>
        </p:txBody>
      </p:sp>
      <p:sp>
        <p:nvSpPr>
          <p:cNvPr id="6" name="Text Placeholder 5"/>
          <p:cNvSpPr>
            <a:spLocks noGrp="1"/>
          </p:cNvSpPr>
          <p:nvPr>
            <p:ph type="body" sz="quarter" idx="10" hasCustomPrompt="1"/>
          </p:nvPr>
        </p:nvSpPr>
        <p:spPr>
          <a:xfrm>
            <a:off x="457199" y="1608138"/>
            <a:ext cx="3930074" cy="4579937"/>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2400" b="0" i="0" baseline="0">
                <a:solidFill>
                  <a:srgbClr val="006BB6"/>
                </a:solidFill>
                <a:latin typeface="Calibri"/>
                <a:cs typeface="Calibri Light"/>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smtClean="0"/>
              <a:t>Subtitle in Calibri Regular, dark blue.</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Body text in Calibri Light, black.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Lorem</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ipsum</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qui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consectas</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est</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voles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ventibus</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volore</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nestrumqui</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dolore</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nam</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es</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sitio</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volupta</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pel</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etur</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ut</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dolluptae</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Nequam</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qui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totatem</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posapictur</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aut</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utas</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dicae</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volorer</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sperovi</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ducius</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a:t>
            </a:r>
            <a:endParaRPr lang="en-US" dirty="0" smtClean="0"/>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a:t>
            </a:r>
            <a:endParaRPr lang="en-US" dirty="0" smtClean="0"/>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lang="en-US" dirty="0" smtClean="0"/>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lang="en-US" dirty="0" smtClean="0"/>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lang="en-US" dirty="0" smtClean="0"/>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lang="en-US" dirty="0" smtClean="0"/>
          </a:p>
          <a:p>
            <a:pPr lvl="0"/>
            <a:endParaRPr lang="en-US" dirty="0"/>
          </a:p>
        </p:txBody>
      </p:sp>
      <p:sp>
        <p:nvSpPr>
          <p:cNvPr id="9" name="Text Placeholder 5"/>
          <p:cNvSpPr>
            <a:spLocks noGrp="1"/>
          </p:cNvSpPr>
          <p:nvPr>
            <p:ph type="body" sz="quarter" idx="11" hasCustomPrompt="1"/>
          </p:nvPr>
        </p:nvSpPr>
        <p:spPr>
          <a:xfrm>
            <a:off x="4756726" y="1608138"/>
            <a:ext cx="3930074" cy="4579937"/>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2400" b="0" i="0" baseline="0">
                <a:solidFill>
                  <a:srgbClr val="006BB6"/>
                </a:solidFill>
                <a:latin typeface="Calibri"/>
                <a:cs typeface="Calibri Light"/>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smtClean="0"/>
              <a:t>Subtitle in Calibri Regular, dark blue.</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Body text in Calibri Light, black.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Lorem</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ipsum</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qui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consectas</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est</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voles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ventibus</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volore</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nestrumqui</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dolore</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nam</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es</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sitio</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volupta</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pel</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etur</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ut</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dolluptae</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Nequam</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qui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totatem</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posapictur</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aut</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utas</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dicae</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volorer</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sperovi</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 </a:t>
            </a:r>
            <a:r>
              <a:rPr kumimoji="0" lang="en-US" sz="2400" b="0" i="0" u="none" strike="noStrike" kern="1200" cap="none" spc="0" normalizeH="0" baseline="0" noProof="0" dirty="0" err="1" smtClean="0">
                <a:ln>
                  <a:noFill/>
                </a:ln>
                <a:solidFill>
                  <a:prstClr val="black"/>
                </a:solidFill>
                <a:effectLst/>
                <a:uLnTx/>
                <a:uFillTx/>
                <a:latin typeface="Calibri Light"/>
                <a:ea typeface="+mn-ea"/>
                <a:cs typeface="Calibri Light"/>
              </a:rPr>
              <a:t>ducius</a:t>
            </a:r>
            <a:r>
              <a:rPr kumimoji="0" lang="en-US" sz="2400" b="0" i="0" u="none" strike="noStrike" kern="1200" cap="none" spc="0" normalizeH="0" baseline="0" noProof="0" dirty="0" smtClean="0">
                <a:ln>
                  <a:noFill/>
                </a:ln>
                <a:solidFill>
                  <a:prstClr val="black"/>
                </a:solidFill>
                <a:effectLst/>
                <a:uLnTx/>
                <a:uFillTx/>
                <a:latin typeface="Calibri Light"/>
                <a:ea typeface="+mn-ea"/>
                <a:cs typeface="Calibri Light"/>
              </a:rPr>
              <a:t>.</a:t>
            </a:r>
            <a:endParaRPr lang="en-US" dirty="0" smtClean="0"/>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lang="en-US" dirty="0" smtClean="0"/>
          </a:p>
        </p:txBody>
      </p:sp>
    </p:spTree>
    <p:extLst>
      <p:ext uri="{BB962C8B-B14F-4D97-AF65-F5344CB8AC3E}">
        <p14:creationId xmlns:p14="http://schemas.microsoft.com/office/powerpoint/2010/main" val="212039275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lstStyle>
            <a:lvl1pPr marL="0" marR="0" indent="0" algn="l" defTabSz="457200" rtl="0" eaLnBrk="1" fontAlgn="auto" latinLnBrk="0" hangingPunct="1">
              <a:lnSpc>
                <a:spcPct val="100000"/>
              </a:lnSpc>
              <a:spcBef>
                <a:spcPct val="0"/>
              </a:spcBef>
              <a:spcAft>
                <a:spcPts val="0"/>
              </a:spcAft>
              <a:buClrTx/>
              <a:buSzTx/>
              <a:buFontTx/>
              <a:buNone/>
              <a:tabLst/>
              <a:defRPr sz="6000" b="0" i="0" cap="none" baseline="0">
                <a:solidFill>
                  <a:srgbClr val="00AEEF"/>
                </a:solidFill>
                <a:latin typeface="Calibri Light"/>
                <a:cs typeface="Helvetica"/>
              </a:defRPr>
            </a:lvl1pPr>
          </a:lstStyle>
          <a:p>
            <a:r>
              <a:rPr lang="en-US" dirty="0" smtClean="0"/>
              <a:t>Title in Calibri Light</a:t>
            </a:r>
            <a:endParaRPr lang="en-US" dirty="0"/>
          </a:p>
        </p:txBody>
      </p:sp>
      <p:sp>
        <p:nvSpPr>
          <p:cNvPr id="3" name="Content Placeholder 2"/>
          <p:cNvSpPr>
            <a:spLocks noGrp="1"/>
          </p:cNvSpPr>
          <p:nvPr>
            <p:ph idx="1" hasCustomPrompt="1"/>
          </p:nvPr>
        </p:nvSpPr>
        <p:spPr>
          <a:xfrm>
            <a:off x="457200" y="1600200"/>
            <a:ext cx="8229600" cy="4211505"/>
          </a:xfrm>
          <a:prstGeom prst="rect">
            <a:avLst/>
          </a:prstGeom>
        </p:spPr>
        <p:txBody>
          <a:bodyPr/>
          <a:lstStyle>
            <a:lvl1pPr algn="l">
              <a:defRPr sz="2400" b="0" i="0" baseline="0">
                <a:solidFill>
                  <a:schemeClr val="tx2"/>
                </a:solidFill>
                <a:latin typeface="Calibri"/>
                <a:cs typeface="Calibri"/>
              </a:defRPr>
            </a:lvl1pPr>
            <a:lvl2pPr marL="742950" indent="-285750" algn="l">
              <a:buFont typeface="Arial"/>
              <a:buChar char="•"/>
              <a:defRPr sz="2400" b="0" i="0" baseline="0">
                <a:solidFill>
                  <a:schemeClr val="tx2"/>
                </a:solidFill>
                <a:latin typeface="Calibri Light"/>
                <a:cs typeface="Calibri Light"/>
              </a:defRPr>
            </a:lvl2pPr>
            <a:lvl3pPr marL="1143000" indent="-228600" algn="l">
              <a:buFont typeface="Lucida Grande"/>
              <a:buChar char="-"/>
              <a:defRPr sz="2400" b="0" i="0">
                <a:solidFill>
                  <a:schemeClr val="tx2"/>
                </a:solidFill>
                <a:latin typeface="Calibri Light"/>
                <a:cs typeface="Calibri Light"/>
              </a:defRPr>
            </a:lvl3pPr>
            <a:lvl4pPr algn="l">
              <a:defRPr>
                <a:latin typeface="Helvetica"/>
                <a:cs typeface="Helvetica"/>
              </a:defRPr>
            </a:lvl4pPr>
            <a:lvl5pPr algn="l">
              <a:defRPr>
                <a:latin typeface="Helvetica"/>
                <a:cs typeface="Helvetica"/>
              </a:defRPr>
            </a:lvl5pPr>
          </a:lstStyle>
          <a:p>
            <a:pPr lvl="0"/>
            <a:r>
              <a:rPr lang="en-US" dirty="0" smtClean="0"/>
              <a:t>Calibri Regular for level 1</a:t>
            </a:r>
          </a:p>
          <a:p>
            <a:pPr lvl="1"/>
            <a:r>
              <a:rPr lang="en-US" dirty="0" smtClean="0"/>
              <a:t>Calibri Light for level 2</a:t>
            </a:r>
          </a:p>
          <a:p>
            <a:pPr lvl="2"/>
            <a:r>
              <a:rPr lang="en-US" dirty="0" smtClean="0"/>
              <a:t>Calibri Light for level 3</a:t>
            </a:r>
          </a:p>
        </p:txBody>
      </p:sp>
    </p:spTree>
    <p:extLst>
      <p:ext uri="{BB962C8B-B14F-4D97-AF65-F5344CB8AC3E}">
        <p14:creationId xmlns:p14="http://schemas.microsoft.com/office/powerpoint/2010/main" val="1847849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lstStyle>
            <a:lvl1pPr algn="l">
              <a:defRPr sz="6000" b="0" i="0" cap="none" baseline="0">
                <a:solidFill>
                  <a:srgbClr val="00AEEF"/>
                </a:solidFill>
                <a:latin typeface="Calibri Light"/>
                <a:cs typeface="Calibri Light"/>
              </a:defRPr>
            </a:lvl1pPr>
          </a:lstStyle>
          <a:p>
            <a:r>
              <a:rPr lang="en-US" dirty="0" smtClean="0"/>
              <a:t>Title in Calibri Light</a:t>
            </a:r>
            <a:endParaRPr lang="en-US" dirty="0"/>
          </a:p>
        </p:txBody>
      </p:sp>
      <p:sp>
        <p:nvSpPr>
          <p:cNvPr id="3" name="Content Placeholder 2"/>
          <p:cNvSpPr>
            <a:spLocks noGrp="1"/>
          </p:cNvSpPr>
          <p:nvPr>
            <p:ph sz="half" idx="1" hasCustomPrompt="1"/>
          </p:nvPr>
        </p:nvSpPr>
        <p:spPr>
          <a:xfrm>
            <a:off x="457200" y="1600201"/>
            <a:ext cx="4038600" cy="4198994"/>
          </a:xfrm>
          <a:prstGeom prst="rect">
            <a:avLst/>
          </a:prstGeom>
        </p:spPr>
        <p:txBody>
          <a:bodyPr/>
          <a:lstStyle>
            <a:lvl1pPr>
              <a:defRPr sz="2400" b="0" i="0" baseline="0">
                <a:solidFill>
                  <a:schemeClr val="tx2"/>
                </a:solidFill>
                <a:latin typeface="Calibri"/>
                <a:cs typeface="Calibri Light"/>
              </a:defRPr>
            </a:lvl1pPr>
            <a:lvl2pPr marL="742950" indent="-285750">
              <a:buFont typeface="Arial"/>
              <a:buChar char="•"/>
              <a:defRPr sz="2400" b="0" i="0" baseline="0">
                <a:solidFill>
                  <a:schemeClr val="tx2"/>
                </a:solidFill>
                <a:latin typeface="Calibri Light"/>
                <a:cs typeface="Calibri Light"/>
              </a:defRPr>
            </a:lvl2pPr>
            <a:lvl3pPr marL="1257300" marR="0" indent="-342900" algn="l" defTabSz="457200" rtl="0" eaLnBrk="1" fontAlgn="auto" latinLnBrk="0" hangingPunct="1">
              <a:lnSpc>
                <a:spcPct val="100000"/>
              </a:lnSpc>
              <a:spcBef>
                <a:spcPct val="20000"/>
              </a:spcBef>
              <a:spcAft>
                <a:spcPts val="0"/>
              </a:spcAft>
              <a:buClrTx/>
              <a:buSzTx/>
              <a:buFont typeface="Lucida Grande"/>
              <a:buChar char="-"/>
              <a:tabLst/>
              <a:defRPr sz="2400" b="0" i="0">
                <a:solidFill>
                  <a:schemeClr val="tx2"/>
                </a:solidFill>
                <a:latin typeface="Calibri Light"/>
                <a:cs typeface="Calibri Light"/>
              </a:defRPr>
            </a:lvl3pPr>
            <a:lvl4pPr>
              <a:defRPr sz="1800">
                <a:latin typeface="Roboto   "/>
                <a:cs typeface="Roboto   "/>
              </a:defRPr>
            </a:lvl4pPr>
            <a:lvl5pPr>
              <a:defRPr sz="1800">
                <a:latin typeface="Roboto   "/>
                <a:cs typeface="Roboto   "/>
              </a:defRPr>
            </a:lvl5pPr>
            <a:lvl6pPr>
              <a:defRPr sz="1800"/>
            </a:lvl6pPr>
            <a:lvl7pPr>
              <a:defRPr sz="1800"/>
            </a:lvl7pPr>
            <a:lvl8pPr>
              <a:defRPr sz="1800"/>
            </a:lvl8pPr>
            <a:lvl9pPr>
              <a:defRPr sz="1800"/>
            </a:lvl9pPr>
          </a:lstStyle>
          <a:p>
            <a:pPr lvl="0"/>
            <a:r>
              <a:rPr lang="en-US" dirty="0" smtClean="0"/>
              <a:t>Calibri Regular for level 1</a:t>
            </a:r>
          </a:p>
          <a:p>
            <a:pPr lvl="1"/>
            <a:r>
              <a:rPr lang="en-US" dirty="0" smtClean="0"/>
              <a:t>Calibri Light level 2</a:t>
            </a:r>
          </a:p>
          <a:p>
            <a:pPr marL="1257300" marR="0" lvl="2" indent="-342900" algn="l" defTabSz="457200" rtl="0" eaLnBrk="1" fontAlgn="auto" latinLnBrk="0" hangingPunct="1">
              <a:lnSpc>
                <a:spcPct val="100000"/>
              </a:lnSpc>
              <a:spcBef>
                <a:spcPct val="20000"/>
              </a:spcBef>
              <a:spcAft>
                <a:spcPts val="0"/>
              </a:spcAft>
              <a:buClrTx/>
              <a:buSzTx/>
              <a:buFont typeface="Lucida Grande"/>
              <a:buChar char="-"/>
              <a:tabLst/>
              <a:defRPr/>
            </a:pPr>
            <a:r>
              <a:rPr lang="en-US" dirty="0" smtClean="0"/>
              <a:t>Calibri Light level 3</a:t>
            </a:r>
          </a:p>
        </p:txBody>
      </p:sp>
      <p:sp>
        <p:nvSpPr>
          <p:cNvPr id="4" name="Content Placeholder 3"/>
          <p:cNvSpPr>
            <a:spLocks noGrp="1"/>
          </p:cNvSpPr>
          <p:nvPr>
            <p:ph sz="half" idx="2" hasCustomPrompt="1"/>
          </p:nvPr>
        </p:nvSpPr>
        <p:spPr>
          <a:xfrm>
            <a:off x="4648200" y="1600201"/>
            <a:ext cx="4038600" cy="4198994"/>
          </a:xfrm>
          <a:prstGeom prst="rect">
            <a:avLst/>
          </a:prstGeom>
        </p:spPr>
        <p:txBody>
          <a:bodyPr/>
          <a:lstStyle>
            <a:lvl1pPr>
              <a:defRPr sz="2400" b="0" i="0" baseline="0">
                <a:solidFill>
                  <a:schemeClr val="tx2"/>
                </a:solidFill>
                <a:latin typeface="Calibri"/>
                <a:cs typeface="Calibri Light"/>
              </a:defRPr>
            </a:lvl1pPr>
            <a:lvl2pPr marL="742950" indent="-285750">
              <a:buFont typeface="Arial"/>
              <a:buChar char="•"/>
              <a:defRPr sz="2400" b="0" i="0">
                <a:solidFill>
                  <a:schemeClr val="tx2"/>
                </a:solidFill>
                <a:latin typeface="Calibri Light"/>
                <a:cs typeface="Calibri Light"/>
              </a:defRPr>
            </a:lvl2pPr>
            <a:lvl3pPr marL="1257300" marR="0" indent="-342900" algn="l" defTabSz="457200" rtl="0" eaLnBrk="1" fontAlgn="auto" latinLnBrk="0" hangingPunct="1">
              <a:lnSpc>
                <a:spcPct val="100000"/>
              </a:lnSpc>
              <a:spcBef>
                <a:spcPct val="20000"/>
              </a:spcBef>
              <a:spcAft>
                <a:spcPts val="0"/>
              </a:spcAft>
              <a:buClrTx/>
              <a:buSzTx/>
              <a:buFont typeface="Lucida Grande"/>
              <a:buChar char="-"/>
              <a:tabLst/>
              <a:defRPr sz="2400" b="0" i="0">
                <a:solidFill>
                  <a:schemeClr val="tx2"/>
                </a:solidFill>
                <a:latin typeface="Calibri Light"/>
                <a:cs typeface="Calibri Light"/>
              </a:defRPr>
            </a:lvl3pPr>
            <a:lvl4pPr>
              <a:defRPr sz="1800">
                <a:latin typeface="Roboto   "/>
                <a:cs typeface="Roboto   "/>
              </a:defRPr>
            </a:lvl4pPr>
            <a:lvl5pPr>
              <a:defRPr sz="1800">
                <a:latin typeface="Roboto   "/>
                <a:cs typeface="Roboto   "/>
              </a:defRPr>
            </a:lvl5pPr>
            <a:lvl6pPr>
              <a:defRPr sz="1800"/>
            </a:lvl6pPr>
            <a:lvl7pPr>
              <a:defRPr sz="1800"/>
            </a:lvl7pPr>
            <a:lvl8pPr>
              <a:defRPr sz="1800"/>
            </a:lvl8pPr>
            <a:lvl9pPr>
              <a:defRPr sz="1800"/>
            </a:lvl9pPr>
          </a:lstStyle>
          <a:p>
            <a:pPr lvl="0"/>
            <a:r>
              <a:rPr lang="en-US" dirty="0" smtClean="0"/>
              <a:t>Calibri Regular for level 1</a:t>
            </a:r>
          </a:p>
          <a:p>
            <a:pPr lvl="1"/>
            <a:r>
              <a:rPr lang="en-US" dirty="0" smtClean="0"/>
              <a:t>Calibri Light level 2</a:t>
            </a:r>
          </a:p>
          <a:p>
            <a:pPr marL="1257300" marR="0" lvl="2" indent="-342900" algn="l" defTabSz="457200" rtl="0" eaLnBrk="1" fontAlgn="auto" latinLnBrk="0" hangingPunct="1">
              <a:lnSpc>
                <a:spcPct val="100000"/>
              </a:lnSpc>
              <a:spcBef>
                <a:spcPct val="20000"/>
              </a:spcBef>
              <a:spcAft>
                <a:spcPts val="0"/>
              </a:spcAft>
              <a:buClrTx/>
              <a:buSzTx/>
              <a:buFont typeface="Lucida Grande"/>
              <a:buChar char="-"/>
              <a:tabLst/>
              <a:defRPr/>
            </a:pPr>
            <a:r>
              <a:rPr lang="en-US" dirty="0" smtClean="0"/>
              <a:t>Calibri Light level 3</a:t>
            </a:r>
          </a:p>
        </p:txBody>
      </p:sp>
      <p:cxnSp>
        <p:nvCxnSpPr>
          <p:cNvPr id="9" name="Straight Connector 8"/>
          <p:cNvCxnSpPr/>
          <p:nvPr userDrawn="1"/>
        </p:nvCxnSpPr>
        <p:spPr>
          <a:xfrm>
            <a:off x="4556606" y="1600201"/>
            <a:ext cx="0" cy="4198994"/>
          </a:xfrm>
          <a:prstGeom prst="line">
            <a:avLst/>
          </a:prstGeom>
          <a:ln w="12700">
            <a:solidFill>
              <a:schemeClr val="accent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05289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97047898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Parallelogram 4"/>
          <p:cNvSpPr/>
          <p:nvPr userDrawn="1"/>
        </p:nvSpPr>
        <p:spPr>
          <a:xfrm>
            <a:off x="-13265" y="1343561"/>
            <a:ext cx="6290693" cy="1447503"/>
          </a:xfrm>
          <a:custGeom>
            <a:avLst/>
            <a:gdLst>
              <a:gd name="connsiteX0" fmla="*/ 0 w 7393214"/>
              <a:gd name="connsiteY0" fmla="*/ 1442357 h 1442357"/>
              <a:gd name="connsiteX1" fmla="*/ 360589 w 7393214"/>
              <a:gd name="connsiteY1" fmla="*/ 0 h 1442357"/>
              <a:gd name="connsiteX2" fmla="*/ 7393214 w 7393214"/>
              <a:gd name="connsiteY2" fmla="*/ 0 h 1442357"/>
              <a:gd name="connsiteX3" fmla="*/ 7032625 w 7393214"/>
              <a:gd name="connsiteY3" fmla="*/ 1442357 h 1442357"/>
              <a:gd name="connsiteX4" fmla="*/ 0 w 7393214"/>
              <a:gd name="connsiteY4" fmla="*/ 1442357 h 1442357"/>
              <a:gd name="connsiteX0" fmla="*/ 0 w 7892143"/>
              <a:gd name="connsiteY0" fmla="*/ 1442357 h 1442357"/>
              <a:gd name="connsiteX1" fmla="*/ 360589 w 7892143"/>
              <a:gd name="connsiteY1" fmla="*/ 0 h 1442357"/>
              <a:gd name="connsiteX2" fmla="*/ 7892143 w 7892143"/>
              <a:gd name="connsiteY2" fmla="*/ 0 h 1442357"/>
              <a:gd name="connsiteX3" fmla="*/ 7032625 w 7892143"/>
              <a:gd name="connsiteY3" fmla="*/ 1442357 h 1442357"/>
              <a:gd name="connsiteX4" fmla="*/ 0 w 7892143"/>
              <a:gd name="connsiteY4" fmla="*/ 1442357 h 1442357"/>
              <a:gd name="connsiteX0" fmla="*/ 0 w 7892143"/>
              <a:gd name="connsiteY0" fmla="*/ 1442357 h 1442357"/>
              <a:gd name="connsiteX1" fmla="*/ 1558017 w 7892143"/>
              <a:gd name="connsiteY1" fmla="*/ 0 h 1442357"/>
              <a:gd name="connsiteX2" fmla="*/ 7892143 w 7892143"/>
              <a:gd name="connsiteY2" fmla="*/ 0 h 1442357"/>
              <a:gd name="connsiteX3" fmla="*/ 7032625 w 7892143"/>
              <a:gd name="connsiteY3" fmla="*/ 1442357 h 1442357"/>
              <a:gd name="connsiteX4" fmla="*/ 0 w 7892143"/>
              <a:gd name="connsiteY4" fmla="*/ 1442357 h 1442357"/>
              <a:gd name="connsiteX0" fmla="*/ 20411 w 7912554"/>
              <a:gd name="connsiteY0" fmla="*/ 1469572 h 1469572"/>
              <a:gd name="connsiteX1" fmla="*/ 0 w 7912554"/>
              <a:gd name="connsiteY1" fmla="*/ 0 h 1469572"/>
              <a:gd name="connsiteX2" fmla="*/ 7912554 w 7912554"/>
              <a:gd name="connsiteY2" fmla="*/ 27215 h 1469572"/>
              <a:gd name="connsiteX3" fmla="*/ 7053036 w 7912554"/>
              <a:gd name="connsiteY3" fmla="*/ 1469572 h 1469572"/>
              <a:gd name="connsiteX4" fmla="*/ 20411 w 7912554"/>
              <a:gd name="connsiteY4" fmla="*/ 1469572 h 1469572"/>
              <a:gd name="connsiteX0" fmla="*/ 0 w 7892143"/>
              <a:gd name="connsiteY0" fmla="*/ 1442357 h 1442357"/>
              <a:gd name="connsiteX1" fmla="*/ 1621518 w 7892143"/>
              <a:gd name="connsiteY1" fmla="*/ 18142 h 1442357"/>
              <a:gd name="connsiteX2" fmla="*/ 7892143 w 7892143"/>
              <a:gd name="connsiteY2" fmla="*/ 0 h 1442357"/>
              <a:gd name="connsiteX3" fmla="*/ 7032625 w 7892143"/>
              <a:gd name="connsiteY3" fmla="*/ 1442357 h 1442357"/>
              <a:gd name="connsiteX4" fmla="*/ 0 w 7892143"/>
              <a:gd name="connsiteY4" fmla="*/ 1442357 h 1442357"/>
              <a:gd name="connsiteX0" fmla="*/ 0 w 6295572"/>
              <a:gd name="connsiteY0" fmla="*/ 1451429 h 1451429"/>
              <a:gd name="connsiteX1" fmla="*/ 24947 w 6295572"/>
              <a:gd name="connsiteY1" fmla="*/ 18142 h 1451429"/>
              <a:gd name="connsiteX2" fmla="*/ 6295572 w 6295572"/>
              <a:gd name="connsiteY2" fmla="*/ 0 h 1451429"/>
              <a:gd name="connsiteX3" fmla="*/ 5436054 w 6295572"/>
              <a:gd name="connsiteY3" fmla="*/ 1442357 h 1451429"/>
              <a:gd name="connsiteX4" fmla="*/ 0 w 6295572"/>
              <a:gd name="connsiteY4" fmla="*/ 1451429 h 1451429"/>
              <a:gd name="connsiteX0" fmla="*/ 274410 w 6569982"/>
              <a:gd name="connsiteY0" fmla="*/ 1451429 h 1451429"/>
              <a:gd name="connsiteX1" fmla="*/ 0 w 6569982"/>
              <a:gd name="connsiteY1" fmla="*/ 18142 h 1451429"/>
              <a:gd name="connsiteX2" fmla="*/ 6569982 w 6569982"/>
              <a:gd name="connsiteY2" fmla="*/ 0 h 1451429"/>
              <a:gd name="connsiteX3" fmla="*/ 5710464 w 6569982"/>
              <a:gd name="connsiteY3" fmla="*/ 1442357 h 1451429"/>
              <a:gd name="connsiteX4" fmla="*/ 274410 w 6569982"/>
              <a:gd name="connsiteY4" fmla="*/ 1451429 h 1451429"/>
              <a:gd name="connsiteX0" fmla="*/ 0 w 6295572"/>
              <a:gd name="connsiteY0" fmla="*/ 1451429 h 1451429"/>
              <a:gd name="connsiteX1" fmla="*/ 6804 w 6295572"/>
              <a:gd name="connsiteY1" fmla="*/ 27214 h 1451429"/>
              <a:gd name="connsiteX2" fmla="*/ 6295572 w 6295572"/>
              <a:gd name="connsiteY2" fmla="*/ 0 h 1451429"/>
              <a:gd name="connsiteX3" fmla="*/ 5436054 w 6295572"/>
              <a:gd name="connsiteY3" fmla="*/ 1442357 h 1451429"/>
              <a:gd name="connsiteX4" fmla="*/ 0 w 6295572"/>
              <a:gd name="connsiteY4" fmla="*/ 1451429 h 1451429"/>
              <a:gd name="connsiteX0" fmla="*/ 52961 w 6288768"/>
              <a:gd name="connsiteY0" fmla="*/ 1451429 h 1451429"/>
              <a:gd name="connsiteX1" fmla="*/ 0 w 6288768"/>
              <a:gd name="connsiteY1" fmla="*/ 27214 h 1451429"/>
              <a:gd name="connsiteX2" fmla="*/ 6288768 w 6288768"/>
              <a:gd name="connsiteY2" fmla="*/ 0 h 1451429"/>
              <a:gd name="connsiteX3" fmla="*/ 5429250 w 6288768"/>
              <a:gd name="connsiteY3" fmla="*/ 1442357 h 1451429"/>
              <a:gd name="connsiteX4" fmla="*/ 52961 w 6288768"/>
              <a:gd name="connsiteY4" fmla="*/ 1451429 h 1451429"/>
              <a:gd name="connsiteX0" fmla="*/ 667 w 6288768"/>
              <a:gd name="connsiteY0" fmla="*/ 1451429 h 1451429"/>
              <a:gd name="connsiteX1" fmla="*/ 0 w 6288768"/>
              <a:gd name="connsiteY1" fmla="*/ 27214 h 1451429"/>
              <a:gd name="connsiteX2" fmla="*/ 6288768 w 6288768"/>
              <a:gd name="connsiteY2" fmla="*/ 0 h 1451429"/>
              <a:gd name="connsiteX3" fmla="*/ 5429250 w 6288768"/>
              <a:gd name="connsiteY3" fmla="*/ 1442357 h 1451429"/>
              <a:gd name="connsiteX4" fmla="*/ 667 w 6288768"/>
              <a:gd name="connsiteY4" fmla="*/ 1451429 h 1451429"/>
              <a:gd name="connsiteX0" fmla="*/ 1 w 6288102"/>
              <a:gd name="connsiteY0" fmla="*/ 1451429 h 1451429"/>
              <a:gd name="connsiteX1" fmla="*/ 126334 w 6288102"/>
              <a:gd name="connsiteY1" fmla="*/ 27214 h 1451429"/>
              <a:gd name="connsiteX2" fmla="*/ 6288102 w 6288102"/>
              <a:gd name="connsiteY2" fmla="*/ 0 h 1451429"/>
              <a:gd name="connsiteX3" fmla="*/ 5428584 w 6288102"/>
              <a:gd name="connsiteY3" fmla="*/ 1442357 h 1451429"/>
              <a:gd name="connsiteX4" fmla="*/ 1 w 6288102"/>
              <a:gd name="connsiteY4" fmla="*/ 1451429 h 1451429"/>
              <a:gd name="connsiteX0" fmla="*/ 8138 w 6296239"/>
              <a:gd name="connsiteY0" fmla="*/ 1451429 h 1451429"/>
              <a:gd name="connsiteX1" fmla="*/ 0 w 6296239"/>
              <a:gd name="connsiteY1" fmla="*/ 19743 h 1451429"/>
              <a:gd name="connsiteX2" fmla="*/ 6296239 w 6296239"/>
              <a:gd name="connsiteY2" fmla="*/ 0 h 1451429"/>
              <a:gd name="connsiteX3" fmla="*/ 5436721 w 6296239"/>
              <a:gd name="connsiteY3" fmla="*/ 1442357 h 1451429"/>
              <a:gd name="connsiteX4" fmla="*/ 8138 w 6296239"/>
              <a:gd name="connsiteY4" fmla="*/ 1451429 h 1451429"/>
              <a:gd name="connsiteX0" fmla="*/ 8138 w 6296239"/>
              <a:gd name="connsiteY0" fmla="*/ 1451429 h 1451429"/>
              <a:gd name="connsiteX1" fmla="*/ 0 w 6296239"/>
              <a:gd name="connsiteY1" fmla="*/ 19743 h 1451429"/>
              <a:gd name="connsiteX2" fmla="*/ 6296239 w 6296239"/>
              <a:gd name="connsiteY2" fmla="*/ 0 h 1451429"/>
              <a:gd name="connsiteX3" fmla="*/ 5436721 w 6296239"/>
              <a:gd name="connsiteY3" fmla="*/ 1442357 h 1451429"/>
              <a:gd name="connsiteX4" fmla="*/ 220517 w 6296239"/>
              <a:gd name="connsiteY4" fmla="*/ 1450895 h 1451429"/>
              <a:gd name="connsiteX5" fmla="*/ 8138 w 6296239"/>
              <a:gd name="connsiteY5" fmla="*/ 1451429 h 1451429"/>
              <a:gd name="connsiteX0" fmla="*/ 8138 w 6296239"/>
              <a:gd name="connsiteY0" fmla="*/ 1451429 h 1451429"/>
              <a:gd name="connsiteX1" fmla="*/ 0 w 6296239"/>
              <a:gd name="connsiteY1" fmla="*/ 19743 h 1451429"/>
              <a:gd name="connsiteX2" fmla="*/ 6296239 w 6296239"/>
              <a:gd name="connsiteY2" fmla="*/ 0 h 1451429"/>
              <a:gd name="connsiteX3" fmla="*/ 5436721 w 6296239"/>
              <a:gd name="connsiteY3" fmla="*/ 1442357 h 1451429"/>
              <a:gd name="connsiteX4" fmla="*/ 369929 w 6296239"/>
              <a:gd name="connsiteY4" fmla="*/ 1353777 h 1451429"/>
              <a:gd name="connsiteX5" fmla="*/ 8138 w 6296239"/>
              <a:gd name="connsiteY5" fmla="*/ 1451429 h 1451429"/>
              <a:gd name="connsiteX0" fmla="*/ 8138 w 6296239"/>
              <a:gd name="connsiteY0" fmla="*/ 1451429 h 1480777"/>
              <a:gd name="connsiteX1" fmla="*/ 0 w 6296239"/>
              <a:gd name="connsiteY1" fmla="*/ 19743 h 1480777"/>
              <a:gd name="connsiteX2" fmla="*/ 6296239 w 6296239"/>
              <a:gd name="connsiteY2" fmla="*/ 0 h 1480777"/>
              <a:gd name="connsiteX3" fmla="*/ 5436721 w 6296239"/>
              <a:gd name="connsiteY3" fmla="*/ 1442357 h 1480777"/>
              <a:gd name="connsiteX4" fmla="*/ 205576 w 6296239"/>
              <a:gd name="connsiteY4" fmla="*/ 1480777 h 1480777"/>
              <a:gd name="connsiteX5" fmla="*/ 8138 w 6296239"/>
              <a:gd name="connsiteY5" fmla="*/ 1451429 h 1480777"/>
              <a:gd name="connsiteX0" fmla="*/ 4 w 6303046"/>
              <a:gd name="connsiteY0" fmla="*/ 1077899 h 1480777"/>
              <a:gd name="connsiteX1" fmla="*/ 6807 w 6303046"/>
              <a:gd name="connsiteY1" fmla="*/ 19743 h 1480777"/>
              <a:gd name="connsiteX2" fmla="*/ 6303046 w 6303046"/>
              <a:gd name="connsiteY2" fmla="*/ 0 h 1480777"/>
              <a:gd name="connsiteX3" fmla="*/ 5443528 w 6303046"/>
              <a:gd name="connsiteY3" fmla="*/ 1442357 h 1480777"/>
              <a:gd name="connsiteX4" fmla="*/ 212383 w 6303046"/>
              <a:gd name="connsiteY4" fmla="*/ 1480777 h 1480777"/>
              <a:gd name="connsiteX5" fmla="*/ 4 w 6303046"/>
              <a:gd name="connsiteY5" fmla="*/ 1077899 h 1480777"/>
              <a:gd name="connsiteX0" fmla="*/ 49091 w 6352133"/>
              <a:gd name="connsiteY0" fmla="*/ 1077899 h 1480777"/>
              <a:gd name="connsiteX1" fmla="*/ 55894 w 6352133"/>
              <a:gd name="connsiteY1" fmla="*/ 19743 h 1480777"/>
              <a:gd name="connsiteX2" fmla="*/ 6352133 w 6352133"/>
              <a:gd name="connsiteY2" fmla="*/ 0 h 1480777"/>
              <a:gd name="connsiteX3" fmla="*/ 5492615 w 6352133"/>
              <a:gd name="connsiteY3" fmla="*/ 1442357 h 1480777"/>
              <a:gd name="connsiteX4" fmla="*/ 0 w 6352133"/>
              <a:gd name="connsiteY4" fmla="*/ 1480777 h 1480777"/>
              <a:gd name="connsiteX5" fmla="*/ 49091 w 6352133"/>
              <a:gd name="connsiteY5" fmla="*/ 1077899 h 1480777"/>
              <a:gd name="connsiteX0" fmla="*/ 4268 w 6307310"/>
              <a:gd name="connsiteY0" fmla="*/ 1077899 h 1480777"/>
              <a:gd name="connsiteX1" fmla="*/ 11071 w 6307310"/>
              <a:gd name="connsiteY1" fmla="*/ 19743 h 1480777"/>
              <a:gd name="connsiteX2" fmla="*/ 6307310 w 6307310"/>
              <a:gd name="connsiteY2" fmla="*/ 0 h 1480777"/>
              <a:gd name="connsiteX3" fmla="*/ 5447792 w 6307310"/>
              <a:gd name="connsiteY3" fmla="*/ 1442357 h 1480777"/>
              <a:gd name="connsiteX4" fmla="*/ 0 w 6307310"/>
              <a:gd name="connsiteY4" fmla="*/ 1480777 h 1480777"/>
              <a:gd name="connsiteX5" fmla="*/ 4268 w 6307310"/>
              <a:gd name="connsiteY5" fmla="*/ 1077899 h 1480777"/>
              <a:gd name="connsiteX0" fmla="*/ 144 w 6303186"/>
              <a:gd name="connsiteY0" fmla="*/ 1077899 h 1458594"/>
              <a:gd name="connsiteX1" fmla="*/ 6947 w 6303186"/>
              <a:gd name="connsiteY1" fmla="*/ 19743 h 1458594"/>
              <a:gd name="connsiteX2" fmla="*/ 6303186 w 6303186"/>
              <a:gd name="connsiteY2" fmla="*/ 0 h 1458594"/>
              <a:gd name="connsiteX3" fmla="*/ 5443668 w 6303186"/>
              <a:gd name="connsiteY3" fmla="*/ 1442357 h 1458594"/>
              <a:gd name="connsiteX4" fmla="*/ 6968 w 6303186"/>
              <a:gd name="connsiteY4" fmla="*/ 1458594 h 1458594"/>
              <a:gd name="connsiteX5" fmla="*/ 144 w 6303186"/>
              <a:gd name="connsiteY5" fmla="*/ 1077899 h 1458594"/>
              <a:gd name="connsiteX0" fmla="*/ 144 w 6303186"/>
              <a:gd name="connsiteY0" fmla="*/ 1077899 h 1442357"/>
              <a:gd name="connsiteX1" fmla="*/ 6947 w 6303186"/>
              <a:gd name="connsiteY1" fmla="*/ 19743 h 1442357"/>
              <a:gd name="connsiteX2" fmla="*/ 6303186 w 6303186"/>
              <a:gd name="connsiteY2" fmla="*/ 0 h 1442357"/>
              <a:gd name="connsiteX3" fmla="*/ 5443668 w 6303186"/>
              <a:gd name="connsiteY3" fmla="*/ 1442357 h 1442357"/>
              <a:gd name="connsiteX4" fmla="*/ 6968 w 6303186"/>
              <a:gd name="connsiteY4" fmla="*/ 1430865 h 1442357"/>
              <a:gd name="connsiteX5" fmla="*/ 144 w 6303186"/>
              <a:gd name="connsiteY5" fmla="*/ 1077899 h 1442357"/>
              <a:gd name="connsiteX0" fmla="*/ 303 w 6303345"/>
              <a:gd name="connsiteY0" fmla="*/ 1077899 h 1458594"/>
              <a:gd name="connsiteX1" fmla="*/ 7106 w 6303345"/>
              <a:gd name="connsiteY1" fmla="*/ 19743 h 1458594"/>
              <a:gd name="connsiteX2" fmla="*/ 6303345 w 6303345"/>
              <a:gd name="connsiteY2" fmla="*/ 0 h 1458594"/>
              <a:gd name="connsiteX3" fmla="*/ 5443827 w 6303345"/>
              <a:gd name="connsiteY3" fmla="*/ 1442357 h 1458594"/>
              <a:gd name="connsiteX4" fmla="*/ 1581 w 6303345"/>
              <a:gd name="connsiteY4" fmla="*/ 1458594 h 1458594"/>
              <a:gd name="connsiteX5" fmla="*/ 303 w 6303345"/>
              <a:gd name="connsiteY5" fmla="*/ 1077899 h 1458594"/>
              <a:gd name="connsiteX0" fmla="*/ 303 w 6303345"/>
              <a:gd name="connsiteY0" fmla="*/ 1091431 h 1472126"/>
              <a:gd name="connsiteX1" fmla="*/ 12652 w 6303345"/>
              <a:gd name="connsiteY1" fmla="*/ 0 h 1472126"/>
              <a:gd name="connsiteX2" fmla="*/ 6303345 w 6303345"/>
              <a:gd name="connsiteY2" fmla="*/ 13532 h 1472126"/>
              <a:gd name="connsiteX3" fmla="*/ 5443827 w 6303345"/>
              <a:gd name="connsiteY3" fmla="*/ 1455889 h 1472126"/>
              <a:gd name="connsiteX4" fmla="*/ 1581 w 6303345"/>
              <a:gd name="connsiteY4" fmla="*/ 1472126 h 1472126"/>
              <a:gd name="connsiteX5" fmla="*/ 303 w 6303345"/>
              <a:gd name="connsiteY5" fmla="*/ 1091431 h 1472126"/>
              <a:gd name="connsiteX0" fmla="*/ 303 w 6303345"/>
              <a:gd name="connsiteY0" fmla="*/ 1077899 h 1458594"/>
              <a:gd name="connsiteX1" fmla="*/ 12652 w 6303345"/>
              <a:gd name="connsiteY1" fmla="*/ 3105 h 1458594"/>
              <a:gd name="connsiteX2" fmla="*/ 6303345 w 6303345"/>
              <a:gd name="connsiteY2" fmla="*/ 0 h 1458594"/>
              <a:gd name="connsiteX3" fmla="*/ 5443827 w 6303345"/>
              <a:gd name="connsiteY3" fmla="*/ 1442357 h 1458594"/>
              <a:gd name="connsiteX4" fmla="*/ 1581 w 6303345"/>
              <a:gd name="connsiteY4" fmla="*/ 1458594 h 1458594"/>
              <a:gd name="connsiteX5" fmla="*/ 303 w 6303345"/>
              <a:gd name="connsiteY5" fmla="*/ 1077899 h 1458594"/>
              <a:gd name="connsiteX0" fmla="*/ 109642 w 6301764"/>
              <a:gd name="connsiteY0" fmla="*/ 861615 h 1458594"/>
              <a:gd name="connsiteX1" fmla="*/ 11071 w 6301764"/>
              <a:gd name="connsiteY1" fmla="*/ 3105 h 1458594"/>
              <a:gd name="connsiteX2" fmla="*/ 6301764 w 6301764"/>
              <a:gd name="connsiteY2" fmla="*/ 0 h 1458594"/>
              <a:gd name="connsiteX3" fmla="*/ 5442246 w 6301764"/>
              <a:gd name="connsiteY3" fmla="*/ 1442357 h 1458594"/>
              <a:gd name="connsiteX4" fmla="*/ 0 w 6301764"/>
              <a:gd name="connsiteY4" fmla="*/ 1458594 h 1458594"/>
              <a:gd name="connsiteX5" fmla="*/ 109642 w 6301764"/>
              <a:gd name="connsiteY5" fmla="*/ 861615 h 1458594"/>
              <a:gd name="connsiteX0" fmla="*/ 15360 w 6301764"/>
              <a:gd name="connsiteY0" fmla="*/ 861615 h 1458594"/>
              <a:gd name="connsiteX1" fmla="*/ 11071 w 6301764"/>
              <a:gd name="connsiteY1" fmla="*/ 3105 h 1458594"/>
              <a:gd name="connsiteX2" fmla="*/ 6301764 w 6301764"/>
              <a:gd name="connsiteY2" fmla="*/ 0 h 1458594"/>
              <a:gd name="connsiteX3" fmla="*/ 5442246 w 6301764"/>
              <a:gd name="connsiteY3" fmla="*/ 1442357 h 1458594"/>
              <a:gd name="connsiteX4" fmla="*/ 0 w 6301764"/>
              <a:gd name="connsiteY4" fmla="*/ 1458594 h 1458594"/>
              <a:gd name="connsiteX5" fmla="*/ 15360 w 6301764"/>
              <a:gd name="connsiteY5" fmla="*/ 861615 h 1458594"/>
              <a:gd name="connsiteX0" fmla="*/ 9814 w 6296218"/>
              <a:gd name="connsiteY0" fmla="*/ 861615 h 1453048"/>
              <a:gd name="connsiteX1" fmla="*/ 5525 w 6296218"/>
              <a:gd name="connsiteY1" fmla="*/ 3105 h 1453048"/>
              <a:gd name="connsiteX2" fmla="*/ 6296218 w 6296218"/>
              <a:gd name="connsiteY2" fmla="*/ 0 h 1453048"/>
              <a:gd name="connsiteX3" fmla="*/ 5436700 w 6296218"/>
              <a:gd name="connsiteY3" fmla="*/ 1442357 h 1453048"/>
              <a:gd name="connsiteX4" fmla="*/ 0 w 6296218"/>
              <a:gd name="connsiteY4" fmla="*/ 1453048 h 1453048"/>
              <a:gd name="connsiteX5" fmla="*/ 9814 w 6296218"/>
              <a:gd name="connsiteY5" fmla="*/ 861615 h 1453048"/>
              <a:gd name="connsiteX0" fmla="*/ 4289 w 6290693"/>
              <a:gd name="connsiteY0" fmla="*/ 861615 h 1453048"/>
              <a:gd name="connsiteX1" fmla="*/ 0 w 6290693"/>
              <a:gd name="connsiteY1" fmla="*/ 3105 h 1453048"/>
              <a:gd name="connsiteX2" fmla="*/ 6290693 w 6290693"/>
              <a:gd name="connsiteY2" fmla="*/ 0 h 1453048"/>
              <a:gd name="connsiteX3" fmla="*/ 5431175 w 6290693"/>
              <a:gd name="connsiteY3" fmla="*/ 1442357 h 1453048"/>
              <a:gd name="connsiteX4" fmla="*/ 55481 w 6290693"/>
              <a:gd name="connsiteY4" fmla="*/ 1453048 h 1453048"/>
              <a:gd name="connsiteX5" fmla="*/ 4289 w 6290693"/>
              <a:gd name="connsiteY5" fmla="*/ 861615 h 1453048"/>
              <a:gd name="connsiteX0" fmla="*/ 4289 w 6290693"/>
              <a:gd name="connsiteY0" fmla="*/ 861615 h 1453048"/>
              <a:gd name="connsiteX1" fmla="*/ 0 w 6290693"/>
              <a:gd name="connsiteY1" fmla="*/ 3105 h 1453048"/>
              <a:gd name="connsiteX2" fmla="*/ 6290693 w 6290693"/>
              <a:gd name="connsiteY2" fmla="*/ 0 h 1453048"/>
              <a:gd name="connsiteX3" fmla="*/ 5431175 w 6290693"/>
              <a:gd name="connsiteY3" fmla="*/ 1442357 h 1453048"/>
              <a:gd name="connsiteX4" fmla="*/ 11113 w 6290693"/>
              <a:gd name="connsiteY4" fmla="*/ 1453048 h 1453048"/>
              <a:gd name="connsiteX5" fmla="*/ 4289 w 6290693"/>
              <a:gd name="connsiteY5" fmla="*/ 861615 h 1453048"/>
              <a:gd name="connsiteX0" fmla="*/ 4289 w 6290693"/>
              <a:gd name="connsiteY0" fmla="*/ 861615 h 1447503"/>
              <a:gd name="connsiteX1" fmla="*/ 0 w 6290693"/>
              <a:gd name="connsiteY1" fmla="*/ 3105 h 1447503"/>
              <a:gd name="connsiteX2" fmla="*/ 6290693 w 6290693"/>
              <a:gd name="connsiteY2" fmla="*/ 0 h 1447503"/>
              <a:gd name="connsiteX3" fmla="*/ 5431175 w 6290693"/>
              <a:gd name="connsiteY3" fmla="*/ 1442357 h 1447503"/>
              <a:gd name="connsiteX4" fmla="*/ 5567 w 6290693"/>
              <a:gd name="connsiteY4" fmla="*/ 1447503 h 1447503"/>
              <a:gd name="connsiteX5" fmla="*/ 4289 w 6290693"/>
              <a:gd name="connsiteY5" fmla="*/ 861615 h 1447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90693" h="1447503">
                <a:moveTo>
                  <a:pt x="4289" y="861615"/>
                </a:moveTo>
                <a:cubicBezTo>
                  <a:pt x="4067" y="386877"/>
                  <a:pt x="222" y="477843"/>
                  <a:pt x="0" y="3105"/>
                </a:cubicBezTo>
                <a:lnTo>
                  <a:pt x="6290693" y="0"/>
                </a:lnTo>
                <a:lnTo>
                  <a:pt x="5431175" y="1442357"/>
                </a:lnTo>
                <a:lnTo>
                  <a:pt x="5567" y="1447503"/>
                </a:lnTo>
                <a:cubicBezTo>
                  <a:pt x="6990" y="1313210"/>
                  <a:pt x="2866" y="995908"/>
                  <a:pt x="4289" y="861615"/>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006BB6"/>
              </a:solidFill>
            </a:endParaRPr>
          </a:p>
        </p:txBody>
      </p:sp>
      <p:sp>
        <p:nvSpPr>
          <p:cNvPr id="9" name="Text Placeholder 8"/>
          <p:cNvSpPr>
            <a:spLocks noGrp="1"/>
          </p:cNvSpPr>
          <p:nvPr>
            <p:ph type="body" sz="quarter" idx="10" hasCustomPrompt="1"/>
          </p:nvPr>
        </p:nvSpPr>
        <p:spPr>
          <a:xfrm>
            <a:off x="0" y="1796964"/>
            <a:ext cx="5711152" cy="631568"/>
          </a:xfrm>
          <a:prstGeom prst="rect">
            <a:avLst/>
          </a:prstGeom>
        </p:spPr>
        <p:txBody>
          <a:bodyPr vert="horz"/>
          <a:lstStyle>
            <a:lvl1pPr marL="0" indent="344488" algn="l">
              <a:buNone/>
              <a:defRPr sz="2700">
                <a:solidFill>
                  <a:srgbClr val="006BB6"/>
                </a:solidFill>
                <a:latin typeface="Calibri Light"/>
              </a:defRPr>
            </a:lvl1pPr>
          </a:lstStyle>
          <a:p>
            <a:pPr lvl="0"/>
            <a:r>
              <a:rPr lang="en-US" dirty="0" smtClean="0"/>
              <a:t>Chapter Divider in Calibri Light</a:t>
            </a:r>
          </a:p>
        </p:txBody>
      </p:sp>
    </p:spTree>
    <p:extLst>
      <p:ext uri="{BB962C8B-B14F-4D97-AF65-F5344CB8AC3E}">
        <p14:creationId xmlns:p14="http://schemas.microsoft.com/office/powerpoint/2010/main" val="129033392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284"/>
            <a:ext cx="9144000" cy="6853431"/>
          </a:xfrm>
          <a:prstGeom prst="rect">
            <a:avLst/>
          </a:prstGeom>
        </p:spPr>
      </p:pic>
      <p:sp>
        <p:nvSpPr>
          <p:cNvPr id="2" name="Title 1"/>
          <p:cNvSpPr>
            <a:spLocks noGrp="1"/>
          </p:cNvSpPr>
          <p:nvPr>
            <p:ph type="title" hasCustomPrompt="1"/>
          </p:nvPr>
        </p:nvSpPr>
        <p:spPr>
          <a:xfrm>
            <a:off x="457200" y="274638"/>
            <a:ext cx="8229600" cy="1143000"/>
          </a:xfrm>
          <a:prstGeom prst="rect">
            <a:avLst/>
          </a:prstGeom>
        </p:spPr>
        <p:txBody>
          <a:bodyPr vert="horz"/>
          <a:lstStyle>
            <a:lvl1pPr algn="l">
              <a:defRPr sz="6000" baseline="0">
                <a:solidFill>
                  <a:schemeClr val="bg1"/>
                </a:solidFill>
                <a:latin typeface="Calibri Light"/>
              </a:defRPr>
            </a:lvl1pPr>
          </a:lstStyle>
          <a:p>
            <a:r>
              <a:rPr lang="en-US" dirty="0" smtClean="0"/>
              <a:t>Graphs or charts</a:t>
            </a:r>
            <a:endParaRPr lang="en-US" dirty="0"/>
          </a:p>
        </p:txBody>
      </p:sp>
    </p:spTree>
    <p:extLst>
      <p:ext uri="{BB962C8B-B14F-4D97-AF65-F5344CB8AC3E}">
        <p14:creationId xmlns:p14="http://schemas.microsoft.com/office/powerpoint/2010/main" val="571225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8194" y="8194"/>
            <a:ext cx="9144000" cy="6858000"/>
          </a:xfrm>
          <a:prstGeom prst="rect">
            <a:avLst/>
          </a:prstGeom>
        </p:spPr>
      </p:pic>
    </p:spTree>
    <p:extLst>
      <p:ext uri="{BB962C8B-B14F-4D97-AF65-F5344CB8AC3E}">
        <p14:creationId xmlns:p14="http://schemas.microsoft.com/office/powerpoint/2010/main" val="2128742586"/>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6" r:id="rId3"/>
    <p:sldLayoutId id="2147483650" r:id="rId4"/>
    <p:sldLayoutId id="2147483652" r:id="rId5"/>
    <p:sldLayoutId id="2147483653" r:id="rId6"/>
    <p:sldLayoutId id="2147483655" r:id="rId7"/>
    <p:sldLayoutId id="2147483654" r:id="rId8"/>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mailto:firstname.lastname@novascotia.ca" TargetMode="External"/><Relationship Id="rId2" Type="http://schemas.openxmlformats.org/officeDocument/2006/relationships/hyperlink" Target="mailto:policy1@novascotia.ca" TargetMode="Externa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hyperlink" Target="https://youtu.be/z8d1BMsGG8g"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90534" y="1285593"/>
            <a:ext cx="8990092" cy="1979726"/>
          </a:xfrm>
        </p:spPr>
        <p:txBody>
          <a:bodyPr/>
          <a:lstStyle/>
          <a:p>
            <a:pPr algn="ctr">
              <a:lnSpc>
                <a:spcPts val="6000"/>
              </a:lnSpc>
            </a:pPr>
            <a:r>
              <a:rPr lang="en-US" sz="4800" dirty="0" smtClean="0">
                <a:solidFill>
                  <a:srgbClr val="00B0F0"/>
                </a:solidFill>
              </a:rPr>
              <a:t>On-site sewage notification update</a:t>
            </a:r>
            <a:br>
              <a:rPr lang="en-US" sz="4800" dirty="0" smtClean="0">
                <a:solidFill>
                  <a:srgbClr val="00B0F0"/>
                </a:solidFill>
              </a:rPr>
            </a:br>
            <a:r>
              <a:rPr lang="en-US" sz="4800" dirty="0" smtClean="0">
                <a:solidFill>
                  <a:srgbClr val="00B0F0"/>
                </a:solidFill>
              </a:rPr>
              <a:t>&amp; subdivision consultations</a:t>
            </a:r>
            <a:br>
              <a:rPr lang="en-US" sz="4800" dirty="0" smtClean="0">
                <a:solidFill>
                  <a:srgbClr val="00B0F0"/>
                </a:solidFill>
              </a:rPr>
            </a:br>
            <a:r>
              <a:rPr lang="en-US" sz="3200" dirty="0" smtClean="0"/>
              <a:t>MDOANS AGM, May 22, 2015</a:t>
            </a:r>
            <a:endParaRPr lang="en-US" sz="4800" dirty="0"/>
          </a:p>
        </p:txBody>
      </p:sp>
      <p:sp>
        <p:nvSpPr>
          <p:cNvPr id="4" name="Subtitle 3"/>
          <p:cNvSpPr>
            <a:spLocks noGrp="1"/>
          </p:cNvSpPr>
          <p:nvPr>
            <p:ph type="subTitle" idx="1"/>
          </p:nvPr>
        </p:nvSpPr>
        <p:spPr>
          <a:xfrm>
            <a:off x="380245" y="4195846"/>
            <a:ext cx="8410670" cy="972898"/>
          </a:xfrm>
        </p:spPr>
        <p:txBody>
          <a:bodyPr/>
          <a:lstStyle/>
          <a:p>
            <a:pPr algn="ctr">
              <a:spcBef>
                <a:spcPts val="0"/>
              </a:spcBef>
            </a:pPr>
            <a:r>
              <a:rPr lang="en-US" sz="2000" dirty="0">
                <a:solidFill>
                  <a:srgbClr val="006BB6"/>
                </a:solidFill>
              </a:rPr>
              <a:t>Peter Geddes									Steve Conway</a:t>
            </a:r>
          </a:p>
          <a:p>
            <a:pPr algn="ctr">
              <a:spcBef>
                <a:spcPts val="0"/>
              </a:spcBef>
            </a:pPr>
            <a:r>
              <a:rPr lang="en-US" sz="2000" dirty="0">
                <a:solidFill>
                  <a:srgbClr val="006BB6"/>
                </a:solidFill>
              </a:rPr>
              <a:t>Director, Policy &amp; Planning </a:t>
            </a:r>
            <a:r>
              <a:rPr lang="en-US" sz="2000" dirty="0" smtClean="0">
                <a:solidFill>
                  <a:schemeClr val="tx1"/>
                </a:solidFill>
              </a:rPr>
              <a:t>Branch</a:t>
            </a:r>
            <a:r>
              <a:rPr lang="en-US" sz="2000" dirty="0" smtClean="0">
                <a:solidFill>
                  <a:srgbClr val="006BB6"/>
                </a:solidFill>
              </a:rPr>
              <a:t>				Water Resources Unit</a:t>
            </a:r>
          </a:p>
          <a:p>
            <a:pPr algn="ctr">
              <a:spcBef>
                <a:spcPts val="0"/>
              </a:spcBef>
            </a:pPr>
            <a:endParaRPr lang="en-US" sz="2000" dirty="0">
              <a:solidFill>
                <a:srgbClr val="006BB6"/>
              </a:solidFill>
            </a:endParaRPr>
          </a:p>
          <a:p>
            <a:pPr algn="ctr">
              <a:spcBef>
                <a:spcPts val="0"/>
              </a:spcBef>
            </a:pPr>
            <a:r>
              <a:rPr lang="en-US" sz="2000" b="1" dirty="0">
                <a:solidFill>
                  <a:srgbClr val="006BB6"/>
                </a:solidFill>
              </a:rPr>
              <a:t>Nova Scotia Environment</a:t>
            </a:r>
          </a:p>
          <a:p>
            <a:pPr>
              <a:spcBef>
                <a:spcPts val="0"/>
              </a:spcBef>
            </a:pPr>
            <a:endParaRPr lang="en-US" sz="2000" dirty="0" smtClean="0">
              <a:solidFill>
                <a:srgbClr val="006BB6"/>
              </a:solidFill>
            </a:endParaRPr>
          </a:p>
          <a:p>
            <a:pPr>
              <a:spcBef>
                <a:spcPts val="0"/>
              </a:spcBef>
            </a:pPr>
            <a:endParaRPr lang="en-US" sz="2000" dirty="0" smtClean="0">
              <a:solidFill>
                <a:srgbClr val="006BB6"/>
              </a:solidFill>
            </a:endParaRPr>
          </a:p>
          <a:p>
            <a:endParaRPr lang="en-US" dirty="0"/>
          </a:p>
        </p:txBody>
      </p:sp>
    </p:spTree>
    <p:extLst>
      <p:ext uri="{BB962C8B-B14F-4D97-AF65-F5344CB8AC3E}">
        <p14:creationId xmlns:p14="http://schemas.microsoft.com/office/powerpoint/2010/main" val="14810552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dirty="0" smtClean="0">
                <a:solidFill>
                  <a:srgbClr val="00AEEF"/>
                </a:solidFill>
              </a:rPr>
              <a:t>Outline</a:t>
            </a:r>
            <a:endParaRPr lang="en-US" sz="6000" dirty="0">
              <a:solidFill>
                <a:srgbClr val="00AEEF"/>
              </a:solidFill>
            </a:endParaRPr>
          </a:p>
        </p:txBody>
      </p:sp>
      <p:sp>
        <p:nvSpPr>
          <p:cNvPr id="5" name="Content Placeholder 4"/>
          <p:cNvSpPr>
            <a:spLocks noGrp="1"/>
          </p:cNvSpPr>
          <p:nvPr>
            <p:ph idx="1"/>
          </p:nvPr>
        </p:nvSpPr>
        <p:spPr/>
        <p:txBody>
          <a:bodyPr/>
          <a:lstStyle/>
          <a:p>
            <a:pPr lvl="1"/>
            <a:r>
              <a:rPr lang="en-US" dirty="0" smtClean="0"/>
              <a:t>NSE’s overall direction</a:t>
            </a:r>
          </a:p>
          <a:p>
            <a:pPr lvl="1"/>
            <a:r>
              <a:rPr lang="en-US" dirty="0" smtClean="0"/>
              <a:t>Notification implementation project update</a:t>
            </a:r>
          </a:p>
          <a:p>
            <a:pPr lvl="1"/>
            <a:r>
              <a:rPr lang="en-US" dirty="0" smtClean="0"/>
              <a:t>NSE’s direction re: subdivisions</a:t>
            </a:r>
          </a:p>
          <a:p>
            <a:pPr lvl="1"/>
            <a:r>
              <a:rPr lang="en-US" dirty="0" smtClean="0"/>
              <a:t>Breakout group discussions re: subdivisions</a:t>
            </a:r>
          </a:p>
          <a:p>
            <a:pPr lvl="1"/>
            <a:r>
              <a:rPr lang="en-US" dirty="0" smtClean="0"/>
              <a:t>Report back and next steps</a:t>
            </a:r>
          </a:p>
          <a:p>
            <a:pPr lvl="1"/>
            <a:r>
              <a:rPr lang="en-US" dirty="0" smtClean="0"/>
              <a:t>Richmond County video</a:t>
            </a:r>
          </a:p>
          <a:p>
            <a:pPr marL="457200" lvl="1" indent="0">
              <a:buNone/>
            </a:pPr>
            <a:endParaRPr lang="en-US" dirty="0" smtClean="0"/>
          </a:p>
        </p:txBody>
      </p:sp>
    </p:spTree>
    <p:extLst>
      <p:ext uri="{BB962C8B-B14F-4D97-AF65-F5344CB8AC3E}">
        <p14:creationId xmlns:p14="http://schemas.microsoft.com/office/powerpoint/2010/main" val="4756119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NSE’s direction</a:t>
            </a:r>
            <a:endParaRPr lang="en-US" dirty="0"/>
          </a:p>
        </p:txBody>
      </p:sp>
      <p:sp>
        <p:nvSpPr>
          <p:cNvPr id="3" name="Content Placeholder 2"/>
          <p:cNvSpPr>
            <a:spLocks noGrp="1"/>
          </p:cNvSpPr>
          <p:nvPr>
            <p:ph idx="1"/>
          </p:nvPr>
        </p:nvSpPr>
        <p:spPr/>
        <p:txBody>
          <a:bodyPr/>
          <a:lstStyle/>
          <a:p>
            <a:r>
              <a:rPr lang="en-US" dirty="0" smtClean="0"/>
              <a:t>New Department of Business/Office </a:t>
            </a:r>
            <a:r>
              <a:rPr lang="en-US" dirty="0"/>
              <a:t>of Regulatory and Service </a:t>
            </a:r>
            <a:r>
              <a:rPr lang="en-US" dirty="0" smtClean="0"/>
              <a:t>Effectiveness: </a:t>
            </a:r>
          </a:p>
          <a:p>
            <a:pPr lvl="1"/>
            <a:r>
              <a:rPr lang="en-US" dirty="0" smtClean="0"/>
              <a:t>“make </a:t>
            </a:r>
            <a:r>
              <a:rPr lang="en-US" dirty="0"/>
              <a:t>dealing with government easier, faster and less frequent, as well as to develop fair, efficient, effective, predictable and transparent regulations</a:t>
            </a:r>
            <a:r>
              <a:rPr lang="en-US" dirty="0" smtClean="0"/>
              <a:t>.”</a:t>
            </a:r>
          </a:p>
          <a:p>
            <a:r>
              <a:rPr lang="en-US" dirty="0" smtClean="0"/>
              <a:t>NSE: </a:t>
            </a:r>
          </a:p>
          <a:p>
            <a:pPr lvl="1"/>
            <a:r>
              <a:rPr lang="en-US" dirty="0"/>
              <a:t>U</a:t>
            </a:r>
            <a:r>
              <a:rPr lang="en-US" dirty="0" smtClean="0"/>
              <a:t>se notifications for some activities that were previously subject to review and approval so </a:t>
            </a:r>
            <a:r>
              <a:rPr lang="en-US" dirty="0"/>
              <a:t>that departmental resources can be used more efficiently and directed toward higher-risk activities</a:t>
            </a:r>
            <a:r>
              <a:rPr lang="en-US" dirty="0" smtClean="0"/>
              <a:t>.</a:t>
            </a:r>
          </a:p>
        </p:txBody>
      </p:sp>
    </p:spTree>
    <p:extLst>
      <p:ext uri="{BB962C8B-B14F-4D97-AF65-F5344CB8AC3E}">
        <p14:creationId xmlns:p14="http://schemas.microsoft.com/office/powerpoint/2010/main" val="32011229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Notification process</a:t>
            </a:r>
            <a:endParaRPr lang="en-US" dirty="0"/>
          </a:p>
        </p:txBody>
      </p:sp>
      <p:sp>
        <p:nvSpPr>
          <p:cNvPr id="3" name="Text Placeholder 2"/>
          <p:cNvSpPr>
            <a:spLocks noGrp="1"/>
          </p:cNvSpPr>
          <p:nvPr>
            <p:ph type="body" sz="quarter" idx="10"/>
          </p:nvPr>
        </p:nvSpPr>
        <p:spPr/>
        <p:txBody>
          <a:bodyPr/>
          <a:lstStyle/>
          <a:p>
            <a:pPr marL="457200" indent="-457200">
              <a:buFont typeface="Arial" panose="020B0604020202020204" pitchFamily="34" charset="0"/>
              <a:buChar char="•"/>
            </a:pPr>
            <a:r>
              <a:rPr lang="en-US" dirty="0" smtClean="0">
                <a:solidFill>
                  <a:schemeClr val="tx2"/>
                </a:solidFill>
                <a:latin typeface="Calibri Light" panose="020F0302020204030204" pitchFamily="34" charset="0"/>
              </a:rPr>
              <a:t>Changing from approval to notification process for most on-site sewage systems (subject to final approval from gov’t).</a:t>
            </a:r>
          </a:p>
          <a:p>
            <a:pPr marL="457200" indent="-457200">
              <a:buFont typeface="Arial" panose="020B0604020202020204" pitchFamily="34" charset="0"/>
              <a:buChar char="•"/>
            </a:pPr>
            <a:endParaRPr lang="en-US" dirty="0" smtClean="0">
              <a:solidFill>
                <a:schemeClr val="tx2"/>
              </a:solidFill>
              <a:latin typeface="Calibri Light" panose="020F0302020204030204" pitchFamily="34" charset="0"/>
            </a:endParaRPr>
          </a:p>
          <a:p>
            <a:pPr marL="457200" indent="-457200">
              <a:buFont typeface="Arial" panose="020B0604020202020204" pitchFamily="34" charset="0"/>
              <a:buChar char="•"/>
            </a:pPr>
            <a:r>
              <a:rPr lang="en-US" dirty="0" smtClean="0">
                <a:solidFill>
                  <a:schemeClr val="tx2"/>
                </a:solidFill>
                <a:latin typeface="Calibri Light" panose="020F0302020204030204" pitchFamily="34" charset="0"/>
              </a:rPr>
              <a:t>Anticipated effective date </a:t>
            </a:r>
            <a:r>
              <a:rPr lang="en-US" b="1" dirty="0" smtClean="0">
                <a:solidFill>
                  <a:schemeClr val="tx2"/>
                </a:solidFill>
                <a:latin typeface="Calibri Light" panose="020F0302020204030204" pitchFamily="34" charset="0"/>
              </a:rPr>
              <a:t>May 1, 2016.</a:t>
            </a:r>
          </a:p>
          <a:p>
            <a:endParaRPr lang="en-US" b="1" dirty="0">
              <a:solidFill>
                <a:schemeClr val="tx2"/>
              </a:solidFill>
              <a:latin typeface="Calibri Light" panose="020F0302020204030204" pitchFamily="34" charset="0"/>
            </a:endParaRPr>
          </a:p>
          <a:p>
            <a:pPr marL="457200" indent="-457200">
              <a:buFont typeface="Arial" panose="020B0604020202020204" pitchFamily="34" charset="0"/>
              <a:buChar char="•"/>
            </a:pPr>
            <a:r>
              <a:rPr lang="en-US" dirty="0" smtClean="0">
                <a:solidFill>
                  <a:schemeClr val="tx2"/>
                </a:solidFill>
                <a:latin typeface="Calibri Light" panose="020F0302020204030204" pitchFamily="34" charset="0"/>
              </a:rPr>
              <a:t>Existing process/status quo for upcoming 2015 construction season.</a:t>
            </a:r>
          </a:p>
          <a:p>
            <a:pPr marL="457200" indent="-457200">
              <a:buFont typeface="Arial" panose="020B0604020202020204" pitchFamily="34" charset="0"/>
              <a:buChar char="•"/>
            </a:pPr>
            <a:endParaRPr lang="en-US" b="1" dirty="0">
              <a:solidFill>
                <a:schemeClr val="tx2"/>
              </a:solidFill>
              <a:latin typeface="Calibri Light" panose="020F0302020204030204" pitchFamily="34" charset="0"/>
            </a:endParaRPr>
          </a:p>
          <a:p>
            <a:pPr marL="457200" indent="-457200">
              <a:buFont typeface="Arial" panose="020B0604020202020204" pitchFamily="34" charset="0"/>
              <a:buChar char="•"/>
            </a:pPr>
            <a:r>
              <a:rPr lang="en-US" dirty="0" smtClean="0">
                <a:solidFill>
                  <a:schemeClr val="tx2"/>
                </a:solidFill>
                <a:latin typeface="Calibri Light" panose="020F0302020204030204" pitchFamily="34" charset="0"/>
              </a:rPr>
              <a:t>Thank you to those who participated in the consultation!</a:t>
            </a:r>
            <a:endParaRPr lang="en-US" dirty="0">
              <a:solidFill>
                <a:schemeClr val="tx2"/>
              </a:solidFill>
              <a:latin typeface="Calibri Light" panose="020F0302020204030204" pitchFamily="34" charset="0"/>
            </a:endParaRPr>
          </a:p>
        </p:txBody>
      </p:sp>
    </p:spTree>
    <p:extLst>
      <p:ext uri="{BB962C8B-B14F-4D97-AF65-F5344CB8AC3E}">
        <p14:creationId xmlns:p14="http://schemas.microsoft.com/office/powerpoint/2010/main" val="32619798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smtClean="0"/>
              <a:t>Proposed notification process</a:t>
            </a:r>
            <a:endParaRPr lang="en-US" sz="4800" dirty="0"/>
          </a:p>
        </p:txBody>
      </p:sp>
      <p:sp>
        <p:nvSpPr>
          <p:cNvPr id="3" name="Content Placeholder 2"/>
          <p:cNvSpPr>
            <a:spLocks noGrp="1"/>
          </p:cNvSpPr>
          <p:nvPr>
            <p:ph idx="1"/>
          </p:nvPr>
        </p:nvSpPr>
        <p:spPr>
          <a:xfrm>
            <a:off x="457200" y="1162976"/>
            <a:ext cx="8229600" cy="4918228"/>
          </a:xfrm>
        </p:spPr>
        <p:txBody>
          <a:bodyPr/>
          <a:lstStyle/>
          <a:p>
            <a:pPr marL="514350" indent="-457200">
              <a:buFont typeface="+mj-lt"/>
              <a:buAutoNum type="arabicPeriod"/>
            </a:pPr>
            <a:r>
              <a:rPr lang="en-US" dirty="0"/>
              <a:t>Homeowner hires QP/Engineer</a:t>
            </a:r>
          </a:p>
          <a:p>
            <a:pPr marL="514350" indent="-457200">
              <a:buFont typeface="+mj-lt"/>
              <a:buAutoNum type="arabicPeriod"/>
            </a:pPr>
            <a:r>
              <a:rPr lang="en-US" dirty="0"/>
              <a:t>QP/Engineer does site assessment &amp; system design/selection. </a:t>
            </a:r>
          </a:p>
          <a:p>
            <a:pPr marL="514350" indent="-457200">
              <a:buFont typeface="+mj-lt"/>
              <a:buAutoNum type="arabicPeriod"/>
            </a:pPr>
            <a:r>
              <a:rPr lang="en-US" dirty="0"/>
              <a:t>QP/Engineer submits notification (with a site sketch) to NSE</a:t>
            </a:r>
          </a:p>
          <a:p>
            <a:pPr marL="514350" indent="-457200">
              <a:buFont typeface="+mj-lt"/>
              <a:buAutoNum type="arabicPeriod"/>
            </a:pPr>
            <a:r>
              <a:rPr lang="en-US" dirty="0"/>
              <a:t>NSE issues notification receipt</a:t>
            </a:r>
          </a:p>
          <a:p>
            <a:pPr marL="514350" indent="-457200">
              <a:buFont typeface="+mj-lt"/>
              <a:buAutoNum type="arabicPeriod"/>
            </a:pPr>
            <a:r>
              <a:rPr lang="en-US" dirty="0"/>
              <a:t>QP/Engineer/homeowner submits </a:t>
            </a:r>
            <a:r>
              <a:rPr lang="en-US" b="1" dirty="0"/>
              <a:t>notification </a:t>
            </a:r>
            <a:r>
              <a:rPr lang="en-US" b="1" dirty="0" smtClean="0"/>
              <a:t>form </a:t>
            </a:r>
            <a:r>
              <a:rPr lang="en-US" dirty="0" smtClean="0"/>
              <a:t>&amp;</a:t>
            </a:r>
            <a:r>
              <a:rPr lang="en-US" b="1" dirty="0" smtClean="0"/>
              <a:t> receipt </a:t>
            </a:r>
            <a:r>
              <a:rPr lang="en-US" b="1" dirty="0"/>
              <a:t>to municipality for building permit</a:t>
            </a:r>
          </a:p>
          <a:p>
            <a:pPr marL="514350" indent="-457200">
              <a:buFont typeface="+mj-lt"/>
              <a:buAutoNum type="arabicPeriod"/>
            </a:pPr>
            <a:r>
              <a:rPr lang="en-US" dirty="0"/>
              <a:t>QP/Engineer informs NSE 24 </a:t>
            </a:r>
            <a:r>
              <a:rPr lang="en-US" dirty="0" err="1"/>
              <a:t>hrs</a:t>
            </a:r>
            <a:r>
              <a:rPr lang="en-US" dirty="0"/>
              <a:t> prior to start of construction</a:t>
            </a:r>
          </a:p>
          <a:p>
            <a:pPr lvl="1">
              <a:buFont typeface="Wingdings" panose="05000000000000000000" pitchFamily="2" charset="2"/>
              <a:buChar char="Ø"/>
            </a:pPr>
            <a:r>
              <a:rPr lang="en-US" dirty="0"/>
              <a:t>NSE will audit % of </a:t>
            </a:r>
            <a:r>
              <a:rPr lang="en-US" dirty="0" smtClean="0"/>
              <a:t>submissions</a:t>
            </a:r>
            <a:endParaRPr lang="en-US" dirty="0"/>
          </a:p>
          <a:p>
            <a:pPr marL="514350" indent="-457200">
              <a:buFont typeface="+mj-lt"/>
              <a:buAutoNum type="arabicPeriod"/>
            </a:pPr>
            <a:r>
              <a:rPr lang="en-US" dirty="0"/>
              <a:t>QP/Engineer submits certificate of installation to landowner, NSE &amp; municipality for occupancy permit. </a:t>
            </a:r>
          </a:p>
          <a:p>
            <a:pPr marL="914400" lvl="1" indent="-457200">
              <a:buFont typeface="+mj-lt"/>
              <a:buAutoNum type="arabicPeriod"/>
            </a:pPr>
            <a:endParaRPr lang="en-US" dirty="0"/>
          </a:p>
        </p:txBody>
      </p:sp>
    </p:spTree>
    <p:extLst>
      <p:ext uri="{BB962C8B-B14F-4D97-AF65-F5344CB8AC3E}">
        <p14:creationId xmlns:p14="http://schemas.microsoft.com/office/powerpoint/2010/main" val="23407427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71603"/>
            <a:ext cx="8229600" cy="1143000"/>
          </a:xfrm>
        </p:spPr>
        <p:txBody>
          <a:bodyPr/>
          <a:lstStyle/>
          <a:p>
            <a:pPr algn="ctr"/>
            <a:r>
              <a:rPr lang="en-US" dirty="0" smtClean="0"/>
              <a:t>Subdivisions</a:t>
            </a:r>
            <a:endParaRPr lang="en-US" dirty="0"/>
          </a:p>
        </p:txBody>
      </p:sp>
    </p:spTree>
    <p:extLst>
      <p:ext uri="{BB962C8B-B14F-4D97-AF65-F5344CB8AC3E}">
        <p14:creationId xmlns:p14="http://schemas.microsoft.com/office/powerpoint/2010/main" val="7355698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Subdivisions</a:t>
            </a:r>
            <a:endParaRPr lang="en-US" dirty="0"/>
          </a:p>
        </p:txBody>
      </p:sp>
      <p:sp>
        <p:nvSpPr>
          <p:cNvPr id="3" name="Content Placeholder 2"/>
          <p:cNvSpPr>
            <a:spLocks noGrp="1"/>
          </p:cNvSpPr>
          <p:nvPr>
            <p:ph idx="1"/>
          </p:nvPr>
        </p:nvSpPr>
        <p:spPr>
          <a:xfrm>
            <a:off x="457200" y="1417638"/>
            <a:ext cx="8229600" cy="4394067"/>
          </a:xfrm>
        </p:spPr>
        <p:txBody>
          <a:bodyPr/>
          <a:lstStyle/>
          <a:p>
            <a:r>
              <a:rPr lang="en-US" dirty="0" smtClean="0"/>
              <a:t>NSE plans to make further changes to the </a:t>
            </a:r>
            <a:r>
              <a:rPr lang="en-US" i="1" dirty="0" smtClean="0"/>
              <a:t>On-site Sewage Disposal Systems (OSSDS) Regulations </a:t>
            </a:r>
            <a:r>
              <a:rPr lang="en-US" dirty="0" smtClean="0"/>
              <a:t>this year</a:t>
            </a:r>
            <a:r>
              <a:rPr lang="en-US" i="1" dirty="0" smtClean="0"/>
              <a:t> </a:t>
            </a:r>
            <a:r>
              <a:rPr lang="en-US" dirty="0" smtClean="0"/>
              <a:t>to </a:t>
            </a:r>
            <a:r>
              <a:rPr lang="en-US" u="sng" dirty="0" smtClean="0"/>
              <a:t>simplify</a:t>
            </a:r>
            <a:r>
              <a:rPr lang="en-US" dirty="0" smtClean="0"/>
              <a:t> and </a:t>
            </a:r>
            <a:r>
              <a:rPr lang="en-US" u="sng" dirty="0" smtClean="0"/>
              <a:t>streamline</a:t>
            </a:r>
            <a:r>
              <a:rPr lang="en-US" dirty="0" smtClean="0"/>
              <a:t> the subdivision process.</a:t>
            </a:r>
          </a:p>
          <a:p>
            <a:pPr marL="0" indent="0">
              <a:buNone/>
            </a:pPr>
            <a:endParaRPr lang="en-US" dirty="0" smtClean="0"/>
          </a:p>
          <a:p>
            <a:r>
              <a:rPr lang="en-US" dirty="0" smtClean="0"/>
              <a:t>NSE’s intent:</a:t>
            </a:r>
          </a:p>
          <a:p>
            <a:pPr lvl="1">
              <a:buFont typeface="Courier New" panose="02070309020205020404" pitchFamily="49" charset="0"/>
              <a:buChar char="o"/>
            </a:pPr>
            <a:r>
              <a:rPr lang="en-US" u="sng" dirty="0" smtClean="0"/>
              <a:t>Simplify</a:t>
            </a:r>
            <a:r>
              <a:rPr lang="en-US" dirty="0" smtClean="0"/>
              <a:t> the lot size requirements under the </a:t>
            </a:r>
            <a:r>
              <a:rPr lang="en-US" i="1" dirty="0" smtClean="0"/>
              <a:t>OSSDS Regulations</a:t>
            </a:r>
            <a:r>
              <a:rPr lang="en-US" dirty="0" smtClean="0"/>
              <a:t>.</a:t>
            </a:r>
          </a:p>
          <a:p>
            <a:pPr lvl="1">
              <a:buFont typeface="Courier New" panose="02070309020205020404" pitchFamily="49" charset="0"/>
              <a:buChar char="o"/>
            </a:pPr>
            <a:r>
              <a:rPr lang="en-US" u="sng" dirty="0" smtClean="0"/>
              <a:t>Streamline</a:t>
            </a:r>
            <a:r>
              <a:rPr lang="en-US" dirty="0" smtClean="0"/>
              <a:t> the process by removing NSE’s review and rely on the qualified person or professional engineer to size the lot appropriately to accommodate the proposed development.</a:t>
            </a:r>
          </a:p>
          <a:p>
            <a:endParaRPr lang="en-US" u="sng" dirty="0"/>
          </a:p>
        </p:txBody>
      </p:sp>
    </p:spTree>
    <p:extLst>
      <p:ext uri="{BB962C8B-B14F-4D97-AF65-F5344CB8AC3E}">
        <p14:creationId xmlns:p14="http://schemas.microsoft.com/office/powerpoint/2010/main" val="11292584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Subdivisions</a:t>
            </a:r>
          </a:p>
        </p:txBody>
      </p:sp>
      <p:sp>
        <p:nvSpPr>
          <p:cNvPr id="3" name="Content Placeholder 2"/>
          <p:cNvSpPr>
            <a:spLocks noGrp="1"/>
          </p:cNvSpPr>
          <p:nvPr>
            <p:ph idx="1"/>
          </p:nvPr>
        </p:nvSpPr>
        <p:spPr>
          <a:xfrm>
            <a:off x="457200" y="1617956"/>
            <a:ext cx="8229600" cy="4211505"/>
          </a:xfrm>
        </p:spPr>
        <p:txBody>
          <a:bodyPr/>
          <a:lstStyle/>
          <a:p>
            <a:pPr marL="0" indent="0">
              <a:buNone/>
            </a:pPr>
            <a:r>
              <a:rPr lang="en-US" u="sng" dirty="0" smtClean="0"/>
              <a:t>Simplify</a:t>
            </a:r>
          </a:p>
          <a:p>
            <a:pPr lvl="1"/>
            <a:r>
              <a:rPr lang="en-US" dirty="0" smtClean="0"/>
              <a:t>Current lot size requirements are based on criteria established in 1969.</a:t>
            </a:r>
          </a:p>
          <a:p>
            <a:pPr lvl="1"/>
            <a:r>
              <a:rPr lang="en-US" dirty="0" smtClean="0"/>
              <a:t>Our knowledge of on-site sewage system design, function, and available technology has evolved significantly.</a:t>
            </a:r>
          </a:p>
          <a:p>
            <a:pPr lvl="1"/>
            <a:r>
              <a:rPr lang="en-US" dirty="0" smtClean="0"/>
              <a:t>NSE would like to simplify the requirements for lot sizing to allow for innovation around subdivision design and on-site system technologies.</a:t>
            </a:r>
          </a:p>
          <a:p>
            <a:pPr marL="0" indent="0">
              <a:buNone/>
            </a:pPr>
            <a:endParaRPr lang="en-US" dirty="0"/>
          </a:p>
        </p:txBody>
      </p:sp>
    </p:spTree>
    <p:extLst>
      <p:ext uri="{BB962C8B-B14F-4D97-AF65-F5344CB8AC3E}">
        <p14:creationId xmlns:p14="http://schemas.microsoft.com/office/powerpoint/2010/main" val="840242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921"/>
            <a:ext cx="8229600" cy="1143000"/>
          </a:xfrm>
        </p:spPr>
        <p:txBody>
          <a:bodyPr/>
          <a:lstStyle/>
          <a:p>
            <a:r>
              <a:rPr lang="en-US" dirty="0"/>
              <a:t>Subdivisions</a:t>
            </a:r>
          </a:p>
        </p:txBody>
      </p:sp>
      <p:sp>
        <p:nvSpPr>
          <p:cNvPr id="3" name="Content Placeholder 2"/>
          <p:cNvSpPr>
            <a:spLocks noGrp="1"/>
          </p:cNvSpPr>
          <p:nvPr>
            <p:ph idx="1"/>
          </p:nvPr>
        </p:nvSpPr>
        <p:spPr>
          <a:xfrm>
            <a:off x="457200" y="952928"/>
            <a:ext cx="8229600" cy="4211505"/>
          </a:xfrm>
        </p:spPr>
        <p:txBody>
          <a:bodyPr/>
          <a:lstStyle/>
          <a:p>
            <a:pPr marL="0" indent="0">
              <a:buNone/>
            </a:pPr>
            <a:r>
              <a:rPr lang="en-US" u="sng" dirty="0" smtClean="0"/>
              <a:t>Streamline</a:t>
            </a:r>
          </a:p>
          <a:p>
            <a:pPr lvl="1"/>
            <a:r>
              <a:rPr lang="en-US" dirty="0" smtClean="0"/>
              <a:t>In line with Provincial Government’s and NSE’s overall direction.</a:t>
            </a:r>
          </a:p>
          <a:p>
            <a:pPr lvl="1"/>
            <a:r>
              <a:rPr lang="en-US" dirty="0" smtClean="0"/>
              <a:t>NSE is considering eliminating its subdivision review and comments, i.e. would rely on the qualified person or professional engineer to size the lots based on regulatory requirements. Currently, our comments are solely based on QP/Engineer submission.</a:t>
            </a:r>
          </a:p>
          <a:p>
            <a:pPr lvl="1"/>
            <a:r>
              <a:rPr lang="en-US" dirty="0" smtClean="0"/>
              <a:t>On-site system regulatory requirements will be enforced through an auditing program at the on-site system installation stage.</a:t>
            </a:r>
          </a:p>
          <a:p>
            <a:pPr lvl="1"/>
            <a:r>
              <a:rPr lang="en-US" dirty="0" smtClean="0"/>
              <a:t>Municipalities can still ask for NSE advice through the On-site Team, but individual file review would be eliminated. </a:t>
            </a:r>
            <a:endParaRPr lang="en-US" dirty="0"/>
          </a:p>
        </p:txBody>
      </p:sp>
    </p:spTree>
    <p:extLst>
      <p:ext uri="{BB962C8B-B14F-4D97-AF65-F5344CB8AC3E}">
        <p14:creationId xmlns:p14="http://schemas.microsoft.com/office/powerpoint/2010/main" val="7316820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Subdivisions</a:t>
            </a:r>
          </a:p>
        </p:txBody>
      </p:sp>
      <p:sp>
        <p:nvSpPr>
          <p:cNvPr id="3" name="Content Placeholder 2"/>
          <p:cNvSpPr>
            <a:spLocks noGrp="1"/>
          </p:cNvSpPr>
          <p:nvPr>
            <p:ph idx="1"/>
          </p:nvPr>
        </p:nvSpPr>
        <p:spPr>
          <a:xfrm>
            <a:off x="457200" y="1417638"/>
            <a:ext cx="8229600" cy="4394067"/>
          </a:xfrm>
        </p:spPr>
        <p:txBody>
          <a:bodyPr/>
          <a:lstStyle/>
          <a:p>
            <a:pPr marL="0" indent="0">
              <a:buNone/>
            </a:pPr>
            <a:r>
              <a:rPr lang="en-US" u="sng" dirty="0"/>
              <a:t>NSE’s </a:t>
            </a:r>
            <a:r>
              <a:rPr lang="en-US" u="sng" dirty="0" smtClean="0"/>
              <a:t>intent for future subdivision requirements under the </a:t>
            </a:r>
            <a:r>
              <a:rPr lang="en-US" i="1" u="sng" dirty="0" smtClean="0"/>
              <a:t>OSSDS Regulations</a:t>
            </a:r>
            <a:endParaRPr lang="en-US" u="sng" dirty="0"/>
          </a:p>
          <a:p>
            <a:pPr lvl="1"/>
            <a:r>
              <a:rPr lang="en-US" dirty="0"/>
              <a:t>Lot </a:t>
            </a:r>
            <a:r>
              <a:rPr lang="en-US" dirty="0" smtClean="0"/>
              <a:t>sizing based on site specific conditions to accommodate the proposed development including an appropriate on-site sewage system that satisfies regulatory requirements.</a:t>
            </a:r>
          </a:p>
          <a:p>
            <a:pPr lvl="1"/>
            <a:r>
              <a:rPr lang="en-US" dirty="0" smtClean="0"/>
              <a:t>NSE would no longer review individual subdivision applications. </a:t>
            </a:r>
          </a:p>
          <a:p>
            <a:pPr lvl="1"/>
            <a:r>
              <a:rPr lang="en-US" dirty="0"/>
              <a:t>T</a:t>
            </a:r>
            <a:r>
              <a:rPr lang="en-US" dirty="0" smtClean="0"/>
              <a:t>he </a:t>
            </a:r>
            <a:r>
              <a:rPr lang="en-US" dirty="0"/>
              <a:t>qualified person or professional engineer </a:t>
            </a:r>
            <a:r>
              <a:rPr lang="en-US" dirty="0" smtClean="0"/>
              <a:t>would be responsible for sizing lots </a:t>
            </a:r>
            <a:r>
              <a:rPr lang="en-US" dirty="0"/>
              <a:t>based on regulatory requirements</a:t>
            </a:r>
            <a:r>
              <a:rPr lang="en-US" dirty="0" smtClean="0"/>
              <a:t>.</a:t>
            </a:r>
            <a:endParaRPr lang="en-US" dirty="0"/>
          </a:p>
        </p:txBody>
      </p:sp>
    </p:spTree>
    <p:extLst>
      <p:ext uri="{BB962C8B-B14F-4D97-AF65-F5344CB8AC3E}">
        <p14:creationId xmlns:p14="http://schemas.microsoft.com/office/powerpoint/2010/main" val="42865339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Subdivisions</a:t>
            </a:r>
          </a:p>
        </p:txBody>
      </p:sp>
      <p:graphicFrame>
        <p:nvGraphicFramePr>
          <p:cNvPr id="4" name="Table 3"/>
          <p:cNvGraphicFramePr>
            <a:graphicFrameLocks noGrp="1"/>
          </p:cNvGraphicFramePr>
          <p:nvPr>
            <p:extLst>
              <p:ext uri="{D42A27DB-BD31-4B8C-83A1-F6EECF244321}">
                <p14:modId xmlns:p14="http://schemas.microsoft.com/office/powerpoint/2010/main" val="2949428209"/>
              </p:ext>
            </p:extLst>
          </p:nvPr>
        </p:nvGraphicFramePr>
        <p:xfrm>
          <a:off x="306510" y="1910992"/>
          <a:ext cx="8375154" cy="4335694"/>
        </p:xfrm>
        <a:graphic>
          <a:graphicData uri="http://schemas.openxmlformats.org/drawingml/2006/table">
            <a:tbl>
              <a:tblPr firstRow="1" bandRow="1">
                <a:tableStyleId>{5C22544A-7EE6-4342-B048-85BDC9FD1C3A}</a:tableStyleId>
              </a:tblPr>
              <a:tblGrid>
                <a:gridCol w="4187577"/>
                <a:gridCol w="4187577"/>
              </a:tblGrid>
              <a:tr h="590068">
                <a:tc>
                  <a:txBody>
                    <a:bodyPr/>
                    <a:lstStyle/>
                    <a:p>
                      <a:pPr algn="ctr"/>
                      <a:r>
                        <a:rPr lang="en-US" sz="3200" dirty="0" smtClean="0"/>
                        <a:t>Benefits</a:t>
                      </a:r>
                      <a:endParaRPr lang="en-US" sz="3200" dirty="0"/>
                    </a:p>
                  </a:txBody>
                  <a:tcPr/>
                </a:tc>
                <a:tc>
                  <a:txBody>
                    <a:bodyPr/>
                    <a:lstStyle/>
                    <a:p>
                      <a:pPr algn="ctr"/>
                      <a:r>
                        <a:rPr lang="en-US" sz="3200" dirty="0" smtClean="0"/>
                        <a:t>Risks</a:t>
                      </a:r>
                      <a:endParaRPr lang="en-US" sz="3200" dirty="0"/>
                    </a:p>
                  </a:txBody>
                  <a:tcPr/>
                </a:tc>
              </a:tr>
              <a:tr h="595895">
                <a:tc>
                  <a:txBody>
                    <a:bodyPr/>
                    <a:lstStyle/>
                    <a:p>
                      <a:r>
                        <a:rPr lang="en-US" sz="1600" dirty="0" smtClean="0"/>
                        <a:t>Improved process efficiency</a:t>
                      </a:r>
                      <a:endParaRPr lang="en-US" sz="1600" dirty="0"/>
                    </a:p>
                  </a:txBody>
                  <a:tcPr/>
                </a:tc>
                <a:tc>
                  <a:txBody>
                    <a:bodyPr/>
                    <a:lstStyle/>
                    <a:p>
                      <a:endParaRPr lang="en-US" sz="1600" dirty="0"/>
                    </a:p>
                  </a:txBody>
                  <a:tcPr/>
                </a:tc>
              </a:tr>
              <a:tr h="595895">
                <a:tc>
                  <a:txBody>
                    <a:bodyPr/>
                    <a:lstStyle/>
                    <a:p>
                      <a:r>
                        <a:rPr lang="en-US" sz="1600" dirty="0" smtClean="0"/>
                        <a:t>Opportunities for innovative subdivision design (e.g. clustered development)</a:t>
                      </a:r>
                      <a:endParaRPr lang="en-US" sz="1600" dirty="0"/>
                    </a:p>
                  </a:txBody>
                  <a:tcPr/>
                </a:tc>
                <a:tc>
                  <a:txBody>
                    <a:bodyPr/>
                    <a:lstStyle/>
                    <a:p>
                      <a:r>
                        <a:rPr lang="en-US" sz="1600" dirty="0" smtClean="0"/>
                        <a:t>Development of undersized lots</a:t>
                      </a:r>
                      <a:endParaRPr lang="en-US" sz="1600" dirty="0"/>
                    </a:p>
                  </a:txBody>
                  <a:tcPr/>
                </a:tc>
              </a:tr>
              <a:tr h="1106662">
                <a:tc>
                  <a:txBody>
                    <a:bodyPr/>
                    <a:lstStyle/>
                    <a:p>
                      <a:r>
                        <a:rPr lang="en-US" sz="1600" dirty="0" smtClean="0"/>
                        <a:t>Increased use</a:t>
                      </a:r>
                      <a:r>
                        <a:rPr lang="en-US" sz="1600" baseline="0" dirty="0" smtClean="0"/>
                        <a:t> of alternative technology: advanced treatment units typically require a maintenance contract between the landowner and manufacturer/supplier.</a:t>
                      </a:r>
                      <a:endParaRPr lang="en-US" sz="16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smtClean="0"/>
                        <a:t>Increased</a:t>
                      </a:r>
                      <a:r>
                        <a:rPr lang="en-US" sz="1600" baseline="0" dirty="0" smtClean="0"/>
                        <a:t> use of alternative technology: advanced treatment units typically require less land area but are more expensive to install and operate.</a:t>
                      </a:r>
                      <a:endParaRPr lang="en-US" sz="1600" dirty="0"/>
                    </a:p>
                  </a:txBody>
                  <a:tcPr/>
                </a:tc>
              </a:tr>
              <a:tr h="595895">
                <a:tc>
                  <a:txBody>
                    <a:bodyPr/>
                    <a:lstStyle/>
                    <a:p>
                      <a:r>
                        <a:rPr lang="en-US" sz="1600" dirty="0" smtClean="0"/>
                        <a:t>Industry</a:t>
                      </a:r>
                      <a:r>
                        <a:rPr lang="en-US" sz="1600" baseline="0" dirty="0" smtClean="0"/>
                        <a:t> reliance improves local businesses, ownership, and responsibility.</a:t>
                      </a:r>
                      <a:endParaRPr lang="en-US" sz="1600" dirty="0"/>
                    </a:p>
                  </a:txBody>
                  <a:tcPr/>
                </a:tc>
                <a:tc>
                  <a:txBody>
                    <a:bodyPr/>
                    <a:lstStyle/>
                    <a:p>
                      <a:r>
                        <a:rPr lang="en-US" sz="1600" dirty="0" smtClean="0"/>
                        <a:t>Industry reliance creates risk of non-compliance.</a:t>
                      </a:r>
                      <a:endParaRPr lang="en-US" sz="1600" dirty="0"/>
                    </a:p>
                  </a:txBody>
                  <a:tcPr/>
                </a:tc>
              </a:tr>
              <a:tr h="85127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smtClean="0"/>
                        <a:t>Enhanced municipal </a:t>
                      </a:r>
                      <a:r>
                        <a:rPr lang="en-US" sz="1600" baseline="0" dirty="0" smtClean="0"/>
                        <a:t>ownership related to planning and development process.</a:t>
                      </a:r>
                      <a:endParaRPr lang="en-US" sz="1600" dirty="0" smtClean="0"/>
                    </a:p>
                    <a:p>
                      <a:endParaRPr lang="en-US" sz="1600" dirty="0"/>
                    </a:p>
                  </a:txBody>
                  <a:tcPr/>
                </a:tc>
                <a:tc>
                  <a:txBody>
                    <a:bodyPr/>
                    <a:lstStyle/>
                    <a:p>
                      <a:r>
                        <a:rPr lang="en-US" sz="1600" dirty="0" smtClean="0"/>
                        <a:t>Future changes in use may be limited (e.g.</a:t>
                      </a:r>
                      <a:r>
                        <a:rPr lang="en-US" sz="1600" baseline="0" dirty="0" smtClean="0"/>
                        <a:t> development for 3 bedroom home cannot accommodate future apartment building).</a:t>
                      </a:r>
                      <a:endParaRPr lang="en-US" sz="1600" dirty="0"/>
                    </a:p>
                  </a:txBody>
                  <a:tcPr/>
                </a:tc>
              </a:tr>
            </a:tbl>
          </a:graphicData>
        </a:graphic>
      </p:graphicFrame>
      <p:sp>
        <p:nvSpPr>
          <p:cNvPr id="5" name="Content Placeholder 4"/>
          <p:cNvSpPr>
            <a:spLocks noGrp="1"/>
          </p:cNvSpPr>
          <p:nvPr>
            <p:ph idx="1"/>
          </p:nvPr>
        </p:nvSpPr>
        <p:spPr>
          <a:xfrm>
            <a:off x="561653" y="1104178"/>
            <a:ext cx="8020694" cy="626919"/>
          </a:xfrm>
        </p:spPr>
        <p:txBody>
          <a:bodyPr/>
          <a:lstStyle/>
          <a:p>
            <a:pPr marL="0" indent="0" algn="ctr">
              <a:buNone/>
            </a:pPr>
            <a:r>
              <a:rPr lang="en-US" u="sng" dirty="0" smtClean="0"/>
              <a:t>Benefits &amp; risks associated with potential changes to </a:t>
            </a:r>
            <a:br>
              <a:rPr lang="en-US" u="sng" dirty="0" smtClean="0"/>
            </a:br>
            <a:r>
              <a:rPr lang="en-US" i="1" u="sng" dirty="0" smtClean="0"/>
              <a:t>OSSDS Regulations </a:t>
            </a:r>
            <a:r>
              <a:rPr lang="en-US" u="sng" dirty="0" smtClean="0"/>
              <a:t>involving subdivisions</a:t>
            </a:r>
            <a:endParaRPr lang="en-US" u="sng" dirty="0"/>
          </a:p>
        </p:txBody>
      </p:sp>
    </p:spTree>
    <p:extLst>
      <p:ext uri="{BB962C8B-B14F-4D97-AF65-F5344CB8AC3E}">
        <p14:creationId xmlns:p14="http://schemas.microsoft.com/office/powerpoint/2010/main" val="42724466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Subdivisions</a:t>
            </a:r>
            <a:br>
              <a:rPr lang="en-US" dirty="0" smtClean="0"/>
            </a:br>
            <a:r>
              <a:rPr lang="en-US" sz="3200" dirty="0" smtClean="0"/>
              <a:t>Background for discussion questions</a:t>
            </a:r>
            <a:endParaRPr lang="en-US" dirty="0"/>
          </a:p>
        </p:txBody>
      </p:sp>
      <p:sp>
        <p:nvSpPr>
          <p:cNvPr id="3" name="Content Placeholder 2"/>
          <p:cNvSpPr>
            <a:spLocks noGrp="1"/>
          </p:cNvSpPr>
          <p:nvPr>
            <p:ph idx="1"/>
          </p:nvPr>
        </p:nvSpPr>
        <p:spPr>
          <a:xfrm>
            <a:off x="457200" y="1890446"/>
            <a:ext cx="8229600" cy="3921260"/>
          </a:xfrm>
        </p:spPr>
        <p:txBody>
          <a:bodyPr/>
          <a:lstStyle/>
          <a:p>
            <a:r>
              <a:rPr lang="en-US" dirty="0" smtClean="0"/>
              <a:t>Engineers NS (ENS) and NSE have heard concerns regarding the QP2’s ability to determine lot sizing for large scale subdivision developments.</a:t>
            </a:r>
          </a:p>
          <a:p>
            <a:pPr marL="0" indent="0">
              <a:buNone/>
            </a:pPr>
            <a:endParaRPr lang="en-US" u="sng" dirty="0" smtClean="0"/>
          </a:p>
          <a:p>
            <a:pPr marL="0" indent="0">
              <a:buNone/>
            </a:pPr>
            <a:r>
              <a:rPr lang="en-US" u="sng" dirty="0" smtClean="0"/>
              <a:t>Please note:</a:t>
            </a:r>
          </a:p>
          <a:p>
            <a:r>
              <a:rPr lang="en-US" dirty="0" smtClean="0"/>
              <a:t>Qualified person level 1 will be called professional engineer.</a:t>
            </a:r>
          </a:p>
          <a:p>
            <a:r>
              <a:rPr lang="en-US" dirty="0" smtClean="0"/>
              <a:t>Qualified person level 2 will be called qualified person (QP).</a:t>
            </a:r>
          </a:p>
          <a:p>
            <a:r>
              <a:rPr lang="en-US" dirty="0" smtClean="0"/>
              <a:t>Required hours of experience will be re-introduced for QP and installer certification.</a:t>
            </a:r>
          </a:p>
          <a:p>
            <a:pPr marL="0" indent="0">
              <a:buNone/>
            </a:pPr>
            <a:endParaRPr lang="en-US" dirty="0"/>
          </a:p>
        </p:txBody>
      </p:sp>
    </p:spTree>
    <p:extLst>
      <p:ext uri="{BB962C8B-B14F-4D97-AF65-F5344CB8AC3E}">
        <p14:creationId xmlns:p14="http://schemas.microsoft.com/office/powerpoint/2010/main" val="35377224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solidFill>
                  <a:schemeClr val="accent1"/>
                </a:solidFill>
              </a:rPr>
              <a:t>Your feedback on </a:t>
            </a:r>
            <a:br>
              <a:rPr lang="en-US" sz="4400" dirty="0" smtClean="0">
                <a:solidFill>
                  <a:schemeClr val="accent1"/>
                </a:solidFill>
              </a:rPr>
            </a:br>
            <a:r>
              <a:rPr lang="en-US" sz="4400" dirty="0" smtClean="0">
                <a:solidFill>
                  <a:schemeClr val="accent1"/>
                </a:solidFill>
              </a:rPr>
              <a:t>potential subdivision changes</a:t>
            </a:r>
            <a:endParaRPr lang="en-US" sz="4400" dirty="0">
              <a:solidFill>
                <a:schemeClr val="accent1"/>
              </a:solidFill>
            </a:endParaRPr>
          </a:p>
        </p:txBody>
      </p:sp>
      <p:sp>
        <p:nvSpPr>
          <p:cNvPr id="3" name="Content Placeholder 2"/>
          <p:cNvSpPr>
            <a:spLocks noGrp="1"/>
          </p:cNvSpPr>
          <p:nvPr>
            <p:ph idx="1"/>
          </p:nvPr>
        </p:nvSpPr>
        <p:spPr>
          <a:xfrm>
            <a:off x="457200" y="2095928"/>
            <a:ext cx="8229600" cy="3715777"/>
          </a:xfrm>
        </p:spPr>
        <p:txBody>
          <a:bodyPr/>
          <a:lstStyle/>
          <a:p>
            <a:r>
              <a:rPr lang="en-US" dirty="0" smtClean="0"/>
              <a:t>Breakout group discussions</a:t>
            </a:r>
          </a:p>
          <a:p>
            <a:r>
              <a:rPr lang="en-US" dirty="0" smtClean="0"/>
              <a:t>5 to 7 people per group</a:t>
            </a:r>
          </a:p>
          <a:p>
            <a:r>
              <a:rPr lang="en-US" dirty="0" smtClean="0"/>
              <a:t>10 to 15 minutes per question</a:t>
            </a:r>
          </a:p>
          <a:p>
            <a:r>
              <a:rPr lang="en-US" dirty="0" smtClean="0"/>
              <a:t>15 to 20 minutes for wrap up</a:t>
            </a:r>
            <a:endParaRPr lang="en-US" dirty="0"/>
          </a:p>
        </p:txBody>
      </p:sp>
    </p:spTree>
    <p:extLst>
      <p:ext uri="{BB962C8B-B14F-4D97-AF65-F5344CB8AC3E}">
        <p14:creationId xmlns:p14="http://schemas.microsoft.com/office/powerpoint/2010/main" val="27363550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solidFill>
                  <a:schemeClr val="accent1"/>
                </a:solidFill>
              </a:rPr>
              <a:t>Your feedback </a:t>
            </a:r>
            <a:r>
              <a:rPr lang="en-US" sz="4400" dirty="0">
                <a:solidFill>
                  <a:schemeClr val="accent1"/>
                </a:solidFill>
              </a:rPr>
              <a:t>on </a:t>
            </a:r>
            <a:r>
              <a:rPr lang="en-US" sz="4400" dirty="0" smtClean="0">
                <a:solidFill>
                  <a:schemeClr val="accent1"/>
                </a:solidFill>
              </a:rPr>
              <a:t/>
            </a:r>
            <a:br>
              <a:rPr lang="en-US" sz="4400" dirty="0" smtClean="0">
                <a:solidFill>
                  <a:schemeClr val="accent1"/>
                </a:solidFill>
              </a:rPr>
            </a:br>
            <a:r>
              <a:rPr lang="en-US" sz="4400" dirty="0" smtClean="0">
                <a:solidFill>
                  <a:schemeClr val="accent1"/>
                </a:solidFill>
              </a:rPr>
              <a:t>potential </a:t>
            </a:r>
            <a:r>
              <a:rPr lang="en-US" sz="4400" dirty="0">
                <a:solidFill>
                  <a:schemeClr val="accent1"/>
                </a:solidFill>
              </a:rPr>
              <a:t>subdivision changes</a:t>
            </a:r>
          </a:p>
        </p:txBody>
      </p:sp>
      <p:sp>
        <p:nvSpPr>
          <p:cNvPr id="3" name="Content Placeholder 2"/>
          <p:cNvSpPr>
            <a:spLocks noGrp="1"/>
          </p:cNvSpPr>
          <p:nvPr>
            <p:ph idx="1"/>
          </p:nvPr>
        </p:nvSpPr>
        <p:spPr>
          <a:xfrm>
            <a:off x="457200" y="1813034"/>
            <a:ext cx="8229600" cy="4337719"/>
          </a:xfrm>
        </p:spPr>
        <p:txBody>
          <a:bodyPr/>
          <a:lstStyle/>
          <a:p>
            <a:pPr marL="0" indent="0">
              <a:buNone/>
            </a:pPr>
            <a:r>
              <a:rPr lang="en-US" u="sng" dirty="0" smtClean="0"/>
              <a:t>Discussion questions</a:t>
            </a:r>
          </a:p>
          <a:p>
            <a:pPr marL="457200" indent="-457200">
              <a:buFont typeface="+mj-lt"/>
              <a:buAutoNum type="arabicPeriod"/>
            </a:pPr>
            <a:r>
              <a:rPr lang="en-US" dirty="0" smtClean="0"/>
              <a:t>Based on NSE’s intended direction, what should the roles and responsibilities of the qualified person (QP2) and professional engineer be?</a:t>
            </a:r>
          </a:p>
          <a:p>
            <a:pPr marL="457200" indent="-457200">
              <a:buFont typeface="+mj-lt"/>
              <a:buAutoNum type="arabicPeriod"/>
            </a:pPr>
            <a:r>
              <a:rPr lang="en-US" dirty="0" smtClean="0"/>
              <a:t>What are potential benefits and risks associated with NSE’s proposal to remove the minimum lot size requirement?</a:t>
            </a:r>
          </a:p>
          <a:p>
            <a:pPr marL="457200" indent="-457200">
              <a:buFont typeface="+mj-lt"/>
              <a:buAutoNum type="arabicPeriod"/>
            </a:pPr>
            <a:r>
              <a:rPr lang="en-US" dirty="0" smtClean="0"/>
              <a:t>Do you have any additional recommendations for NSE to consider with respect to </a:t>
            </a:r>
            <a:r>
              <a:rPr lang="en-US" smtClean="0"/>
              <a:t>technical or </a:t>
            </a:r>
            <a:r>
              <a:rPr lang="en-US" dirty="0" smtClean="0"/>
              <a:t>process requirements? </a:t>
            </a:r>
            <a:endParaRPr lang="en-US" dirty="0"/>
          </a:p>
        </p:txBody>
      </p:sp>
    </p:spTree>
    <p:extLst>
      <p:ext uri="{BB962C8B-B14F-4D97-AF65-F5344CB8AC3E}">
        <p14:creationId xmlns:p14="http://schemas.microsoft.com/office/powerpoint/2010/main" val="16875720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solidFill>
                  <a:schemeClr val="accent1"/>
                </a:solidFill>
              </a:rPr>
              <a:t>Next Steps</a:t>
            </a:r>
            <a:endParaRPr lang="en-US" sz="4400" dirty="0">
              <a:solidFill>
                <a:schemeClr val="accent1"/>
              </a:solidFill>
            </a:endParaRPr>
          </a:p>
        </p:txBody>
      </p:sp>
      <p:sp>
        <p:nvSpPr>
          <p:cNvPr id="3" name="Content Placeholder 2"/>
          <p:cNvSpPr>
            <a:spLocks noGrp="1"/>
          </p:cNvSpPr>
          <p:nvPr>
            <p:ph idx="1"/>
          </p:nvPr>
        </p:nvSpPr>
        <p:spPr>
          <a:xfrm>
            <a:off x="457200" y="1417638"/>
            <a:ext cx="8229600" cy="4784485"/>
          </a:xfrm>
        </p:spPr>
        <p:txBody>
          <a:bodyPr/>
          <a:lstStyle/>
          <a:p>
            <a:r>
              <a:rPr lang="en-US" dirty="0" smtClean="0"/>
              <a:t>Request for recommendations </a:t>
            </a:r>
            <a:r>
              <a:rPr lang="en-US" dirty="0"/>
              <a:t>or comments </a:t>
            </a:r>
            <a:r>
              <a:rPr lang="en-US" dirty="0" smtClean="0"/>
              <a:t>has been made to all municipalities.</a:t>
            </a:r>
          </a:p>
          <a:p>
            <a:r>
              <a:rPr lang="en-US" dirty="0" smtClean="0"/>
              <a:t>Deadline for feedback is </a:t>
            </a:r>
            <a:r>
              <a:rPr lang="en-US" b="1" dirty="0" smtClean="0"/>
              <a:t>August 1, </a:t>
            </a:r>
            <a:r>
              <a:rPr lang="en-US" b="1" dirty="0"/>
              <a:t>2015 </a:t>
            </a:r>
            <a:r>
              <a:rPr lang="en-US" dirty="0"/>
              <a:t>to:</a:t>
            </a:r>
          </a:p>
          <a:p>
            <a:pPr marL="457200" lvl="1" indent="0">
              <a:buNone/>
            </a:pPr>
            <a:r>
              <a:rPr lang="en-US" b="1" dirty="0">
                <a:hlinkClick r:id="rId2"/>
              </a:rPr>
              <a:t>policy1@novascotia.ca</a:t>
            </a:r>
            <a:r>
              <a:rPr lang="en-US" b="1" dirty="0"/>
              <a:t> </a:t>
            </a:r>
          </a:p>
          <a:p>
            <a:r>
              <a:rPr lang="en-US" dirty="0" smtClean="0"/>
              <a:t>Questions? Contact the On-site Program Management Team:</a:t>
            </a:r>
          </a:p>
          <a:p>
            <a:pPr lvl="1"/>
            <a:r>
              <a:rPr lang="en-US" sz="2000" dirty="0" smtClean="0"/>
              <a:t>Leah Boutilier, Program Coordinator, 722-5185</a:t>
            </a:r>
          </a:p>
          <a:p>
            <a:pPr lvl="1"/>
            <a:r>
              <a:rPr lang="en-US" sz="2000" dirty="0" smtClean="0"/>
              <a:t>Steve Conway Team Chair, 424-4034</a:t>
            </a:r>
          </a:p>
          <a:p>
            <a:pPr lvl="1"/>
            <a:r>
              <a:rPr lang="en-US" sz="2000" dirty="0" smtClean="0"/>
              <a:t>Angela Birch, Policy Analyst, 424-2581</a:t>
            </a:r>
          </a:p>
          <a:p>
            <a:pPr lvl="1"/>
            <a:r>
              <a:rPr lang="en-US" sz="2000" dirty="0" smtClean="0"/>
              <a:t>Michael Florian, Compliance Inspector, 563-2509</a:t>
            </a:r>
          </a:p>
          <a:p>
            <a:pPr lvl="1"/>
            <a:r>
              <a:rPr lang="en-US" sz="2000" dirty="0" smtClean="0"/>
              <a:t>David Blair, Compliance Engineer, 667-6211</a:t>
            </a:r>
          </a:p>
          <a:p>
            <a:pPr lvl="1"/>
            <a:r>
              <a:rPr lang="en-US" sz="2000" dirty="0" smtClean="0"/>
              <a:t>Email: </a:t>
            </a:r>
            <a:r>
              <a:rPr lang="en-US" sz="2000" dirty="0" smtClean="0">
                <a:hlinkClick r:id="rId3"/>
              </a:rPr>
              <a:t>firstname.lastname@novascotia.ca</a:t>
            </a:r>
            <a:r>
              <a:rPr lang="en-US" sz="2000" dirty="0" smtClean="0"/>
              <a:t> </a:t>
            </a:r>
            <a:endParaRPr lang="en-US" sz="2000" dirty="0"/>
          </a:p>
        </p:txBody>
      </p:sp>
    </p:spTree>
    <p:extLst>
      <p:ext uri="{BB962C8B-B14F-4D97-AF65-F5344CB8AC3E}">
        <p14:creationId xmlns:p14="http://schemas.microsoft.com/office/powerpoint/2010/main" val="21216689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Richmond County</a:t>
            </a:r>
            <a:endParaRPr lang="en-US" dirty="0"/>
          </a:p>
        </p:txBody>
      </p:sp>
      <p:sp>
        <p:nvSpPr>
          <p:cNvPr id="3" name="Content Placeholder 2"/>
          <p:cNvSpPr>
            <a:spLocks noGrp="1"/>
          </p:cNvSpPr>
          <p:nvPr>
            <p:ph idx="1"/>
          </p:nvPr>
        </p:nvSpPr>
        <p:spPr>
          <a:xfrm>
            <a:off x="344032" y="1600200"/>
            <a:ext cx="8342768" cy="4211505"/>
          </a:xfrm>
        </p:spPr>
        <p:txBody>
          <a:bodyPr/>
          <a:lstStyle/>
          <a:p>
            <a:r>
              <a:rPr lang="en-US" dirty="0" smtClean="0">
                <a:latin typeface="Calibri Light" panose="020F0302020204030204" pitchFamily="34" charset="0"/>
              </a:rPr>
              <a:t>Short video documenting Richmond’s development of an on-site wastewater management district by-law.</a:t>
            </a:r>
          </a:p>
          <a:p>
            <a:r>
              <a:rPr lang="en-US" dirty="0">
                <a:latin typeface="Calibri Light" panose="020F0302020204030204" pitchFamily="34" charset="0"/>
                <a:hlinkClick r:id="rId2"/>
              </a:rPr>
              <a:t>https://youtu.be/z8d1BMsGG8g</a:t>
            </a:r>
            <a:endParaRPr lang="en-US" dirty="0">
              <a:latin typeface="Calibri Light" panose="020F0302020204030204" pitchFamily="34" charset="0"/>
            </a:endParaRPr>
          </a:p>
          <a:p>
            <a:pPr marL="0" indent="0">
              <a:buNone/>
            </a:pPr>
            <a:endParaRPr lang="en-US" dirty="0">
              <a:latin typeface="Calibri Light" panose="020F0302020204030204" pitchFamily="34" charset="0"/>
            </a:endParaRPr>
          </a:p>
        </p:txBody>
      </p:sp>
    </p:spTree>
    <p:extLst>
      <p:ext uri="{BB962C8B-B14F-4D97-AF65-F5344CB8AC3E}">
        <p14:creationId xmlns:p14="http://schemas.microsoft.com/office/powerpoint/2010/main" val="9391497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2">
      <a:dk1>
        <a:srgbClr val="004B8E"/>
      </a:dk1>
      <a:lt1>
        <a:srgbClr val="FFFFFF"/>
      </a:lt1>
      <a:dk2>
        <a:srgbClr val="272727"/>
      </a:dk2>
      <a:lt2>
        <a:srgbClr val="FFFFFE"/>
      </a:lt2>
      <a:accent1>
        <a:srgbClr val="0092D2"/>
      </a:accent1>
      <a:accent2>
        <a:srgbClr val="40B3DC"/>
      </a:accent2>
      <a:accent3>
        <a:srgbClr val="8DCEE6"/>
      </a:accent3>
      <a:accent4>
        <a:srgbClr val="42A5AC"/>
      </a:accent4>
      <a:accent5>
        <a:srgbClr val="79BEC9"/>
      </a:accent5>
      <a:accent6>
        <a:srgbClr val="75A8B7"/>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marL="0" indent="0">
          <a:defRPr sz="2400" b="0" i="0" dirty="0" smtClean="0">
            <a:solidFill>
              <a:srgbClr val="006BB6"/>
            </a:solidFill>
            <a:latin typeface="Calibri Light"/>
            <a:cs typeface="Calibri Light"/>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3644</TotalTime>
  <Words>961</Words>
  <Application>Microsoft Office PowerPoint</Application>
  <PresentationFormat>On-screen Show (4:3)</PresentationFormat>
  <Paragraphs>108</Paragraphs>
  <Slides>16</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Arial</vt:lpstr>
      <vt:lpstr>Calibri</vt:lpstr>
      <vt:lpstr>Calibri Light</vt:lpstr>
      <vt:lpstr>Courier New</vt:lpstr>
      <vt:lpstr>Helvetica</vt:lpstr>
      <vt:lpstr>Lucida Grande</vt:lpstr>
      <vt:lpstr>Roboto   </vt:lpstr>
      <vt:lpstr>Wingdings</vt:lpstr>
      <vt:lpstr>Office Theme</vt:lpstr>
      <vt:lpstr>On-site sewage notification update &amp; subdivision consultations MDOANS AGM, May 22, 2015</vt:lpstr>
      <vt:lpstr>Outline</vt:lpstr>
      <vt:lpstr>NSE’s direction</vt:lpstr>
      <vt:lpstr>Notification process</vt:lpstr>
      <vt:lpstr>Proposed notification process</vt:lpstr>
      <vt:lpstr>Subdivisions</vt:lpstr>
      <vt:lpstr>Subdivisions</vt:lpstr>
      <vt:lpstr>Subdivisions</vt:lpstr>
      <vt:lpstr>Subdivisions</vt:lpstr>
      <vt:lpstr>Subdivisions</vt:lpstr>
      <vt:lpstr>Subdivisions</vt:lpstr>
      <vt:lpstr>Subdivisions Background for discussion questions</vt:lpstr>
      <vt:lpstr>Your feedback on  potential subdivision changes</vt:lpstr>
      <vt:lpstr>Your feedback on  potential subdivision changes</vt:lpstr>
      <vt:lpstr>Next Steps</vt:lpstr>
      <vt:lpstr>Richmond County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Conway, Steve J</cp:lastModifiedBy>
  <cp:revision>212</cp:revision>
  <dcterms:created xsi:type="dcterms:W3CDTF">2014-09-09T17:43:36Z</dcterms:created>
  <dcterms:modified xsi:type="dcterms:W3CDTF">2015-05-22T11:24:24Z</dcterms:modified>
</cp:coreProperties>
</file>